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3"/>
  </p:notesMasterIdLst>
  <p:sldIdLst>
    <p:sldId id="256" r:id="rId2"/>
    <p:sldId id="257" r:id="rId3"/>
    <p:sldId id="289" r:id="rId4"/>
    <p:sldId id="274" r:id="rId5"/>
    <p:sldId id="290" r:id="rId6"/>
    <p:sldId id="303" r:id="rId7"/>
    <p:sldId id="292" r:id="rId8"/>
    <p:sldId id="305" r:id="rId9"/>
    <p:sldId id="306" r:id="rId10"/>
    <p:sldId id="307" r:id="rId11"/>
    <p:sldId id="295" r:id="rId12"/>
    <p:sldId id="293" r:id="rId13"/>
    <p:sldId id="294" r:id="rId14"/>
    <p:sldId id="304" r:id="rId15"/>
    <p:sldId id="296" r:id="rId16"/>
    <p:sldId id="298" r:id="rId17"/>
    <p:sldId id="300" r:id="rId18"/>
    <p:sldId id="301" r:id="rId19"/>
    <p:sldId id="302" r:id="rId20"/>
    <p:sldId id="267" r:id="rId21"/>
    <p:sldId id="297"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4F9E3"/>
    <a:srgbClr val="BB6126"/>
    <a:srgbClr val="CCECFF"/>
    <a:srgbClr val="FF33CC"/>
    <a:srgbClr val="FF3399"/>
    <a:srgbClr val="CC0099"/>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67" autoAdjust="0"/>
    <p:restoredTop sz="93694" autoAdjust="0"/>
  </p:normalViewPr>
  <p:slideViewPr>
    <p:cSldViewPr>
      <p:cViewPr varScale="1">
        <p:scale>
          <a:sx n="86" d="100"/>
          <a:sy n="86" d="100"/>
        </p:scale>
        <p:origin x="107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4CEEAF-4440-4E29-8D6E-1A2376B9CC78}" type="datetimeFigureOut">
              <a:rPr lang="fr-FR" smtClean="0"/>
              <a:pPr/>
              <a:t>30/01/2020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0F25AD-2E34-49E3-ADEC-E9049AA12285}" type="slidenum">
              <a:rPr lang="fr-FR" smtClean="0"/>
              <a:pPr/>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E8716E23-DAE7-477E-A292-BA49C3123023}" type="datetimeFigureOut">
              <a:rPr lang="fr-FR" smtClean="0"/>
              <a:pPr/>
              <a:t>30/01/2020</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1927B3E9-71E6-4C62-985D-707E2F92AEF4}" type="slidenum">
              <a:rPr lang="fr-FR" smtClean="0"/>
              <a:pPr/>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E8716E23-DAE7-477E-A292-BA49C3123023}" type="datetimeFigureOut">
              <a:rPr lang="fr-FR" smtClean="0"/>
              <a:pPr/>
              <a:t>30/01/2020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27B3E9-71E6-4C62-985D-707E2F92AEF4}"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E8716E23-DAE7-477E-A292-BA49C3123023}" type="datetimeFigureOut">
              <a:rPr lang="fr-FR" smtClean="0"/>
              <a:pPr/>
              <a:t>30/01/2020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27B3E9-71E6-4C62-985D-707E2F92AEF4}"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4"/>
          </p:nvPr>
        </p:nvSpPr>
        <p:spPr/>
        <p:txBody>
          <a:bodyPr rtlCol="0"/>
          <a:lstStyle/>
          <a:p>
            <a:fld id="{E8716E23-DAE7-477E-A292-BA49C3123023}" type="datetimeFigureOut">
              <a:rPr lang="fr-FR" smtClean="0"/>
              <a:pPr/>
              <a:t>30/01/2020</a:t>
            </a:fld>
            <a:endParaRPr lang="fr-FR"/>
          </a:p>
        </p:txBody>
      </p:sp>
      <p:sp>
        <p:nvSpPr>
          <p:cNvPr id="9" name="Espace réservé du numéro de diapositive 8"/>
          <p:cNvSpPr>
            <a:spLocks noGrp="1"/>
          </p:cNvSpPr>
          <p:nvPr>
            <p:ph type="sldNum" sz="quarter" idx="15"/>
          </p:nvPr>
        </p:nvSpPr>
        <p:spPr/>
        <p:txBody>
          <a:bodyPr rtlCol="0"/>
          <a:lstStyle/>
          <a:p>
            <a:fld id="{1927B3E9-71E6-4C62-985D-707E2F92AEF4}" type="slidenum">
              <a:rPr lang="fr-FR" smtClean="0"/>
              <a:pPr/>
              <a:t>‹#›</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E8716E23-DAE7-477E-A292-BA49C3123023}" type="datetimeFigureOut">
              <a:rPr lang="fr-FR" smtClean="0"/>
              <a:pPr/>
              <a:t>30/01/2020</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1927B3E9-71E6-4C62-985D-707E2F92AEF4}" type="slidenum">
              <a:rPr lang="fr-FR" smtClean="0"/>
              <a:pPr/>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fld id="{E8716E23-DAE7-477E-A292-BA49C3123023}" type="datetimeFigureOut">
              <a:rPr lang="fr-FR" smtClean="0"/>
              <a:pPr/>
              <a:t>30/01/2020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927B3E9-71E6-4C62-985D-707E2F92AEF4}" type="slidenum">
              <a:rPr lang="fr-FR" smtClean="0"/>
              <a:pPr/>
              <a:t>‹#›</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a:t>Cliquez pour modifier le style du titre</a:t>
            </a:r>
            <a:endParaRPr kumimoji="0" lang="en-US"/>
          </a:p>
        </p:txBody>
      </p:sp>
      <p:sp>
        <p:nvSpPr>
          <p:cNvPr id="7" name="Espace réservé de la date 6"/>
          <p:cNvSpPr>
            <a:spLocks noGrp="1"/>
          </p:cNvSpPr>
          <p:nvPr>
            <p:ph type="dt" sz="half" idx="10"/>
          </p:nvPr>
        </p:nvSpPr>
        <p:spPr/>
        <p:txBody>
          <a:bodyPr/>
          <a:lstStyle/>
          <a:p>
            <a:fld id="{E8716E23-DAE7-477E-A292-BA49C3123023}" type="datetimeFigureOut">
              <a:rPr lang="fr-FR" smtClean="0"/>
              <a:pPr/>
              <a:t>30/01/2020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927B3E9-71E6-4C62-985D-707E2F92AEF4}" type="slidenum">
              <a:rPr lang="fr-FR" smtClean="0"/>
              <a:pPr/>
              <a:t>‹#›</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6" name="Espace réservé de la date 5"/>
          <p:cNvSpPr>
            <a:spLocks noGrp="1"/>
          </p:cNvSpPr>
          <p:nvPr>
            <p:ph type="dt" sz="half" idx="10"/>
          </p:nvPr>
        </p:nvSpPr>
        <p:spPr/>
        <p:txBody>
          <a:bodyPr rtlCol="0"/>
          <a:lstStyle/>
          <a:p>
            <a:fld id="{E8716E23-DAE7-477E-A292-BA49C3123023}" type="datetimeFigureOut">
              <a:rPr lang="fr-FR" smtClean="0"/>
              <a:pPr/>
              <a:t>30/01/2020</a:t>
            </a:fld>
            <a:endParaRPr lang="fr-FR"/>
          </a:p>
        </p:txBody>
      </p:sp>
      <p:sp>
        <p:nvSpPr>
          <p:cNvPr id="7" name="Espace réservé du numéro de diapositive 6"/>
          <p:cNvSpPr>
            <a:spLocks noGrp="1"/>
          </p:cNvSpPr>
          <p:nvPr>
            <p:ph type="sldNum" sz="quarter" idx="11"/>
          </p:nvPr>
        </p:nvSpPr>
        <p:spPr/>
        <p:txBody>
          <a:bodyPr rtlCol="0"/>
          <a:lstStyle/>
          <a:p>
            <a:fld id="{1927B3E9-71E6-4C62-985D-707E2F92AEF4}" type="slidenum">
              <a:rPr lang="fr-FR" smtClean="0"/>
              <a:pPr/>
              <a:t>‹#›</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8716E23-DAE7-477E-A292-BA49C3123023}" type="datetimeFigureOut">
              <a:rPr lang="fr-FR" smtClean="0"/>
              <a:pPr/>
              <a:t>30/01/2020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927B3E9-71E6-4C62-985D-707E2F92AEF4}"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1" name="Espace réservé de la date 20"/>
          <p:cNvSpPr>
            <a:spLocks noGrp="1"/>
          </p:cNvSpPr>
          <p:nvPr>
            <p:ph type="dt" sz="half" idx="14"/>
          </p:nvPr>
        </p:nvSpPr>
        <p:spPr/>
        <p:txBody>
          <a:bodyPr rtlCol="0"/>
          <a:lstStyle/>
          <a:p>
            <a:fld id="{E8716E23-DAE7-477E-A292-BA49C3123023}" type="datetimeFigureOut">
              <a:rPr lang="fr-FR" smtClean="0"/>
              <a:pPr/>
              <a:t>30/01/2020</a:t>
            </a:fld>
            <a:endParaRPr lang="fr-FR"/>
          </a:p>
        </p:txBody>
      </p:sp>
      <p:sp>
        <p:nvSpPr>
          <p:cNvPr id="22" name="Espace réservé du numéro de diapositive 21"/>
          <p:cNvSpPr>
            <a:spLocks noGrp="1"/>
          </p:cNvSpPr>
          <p:nvPr>
            <p:ph type="sldNum" sz="quarter" idx="15"/>
          </p:nvPr>
        </p:nvSpPr>
        <p:spPr/>
        <p:txBody>
          <a:bodyPr rtlCol="0"/>
          <a:lstStyle/>
          <a:p>
            <a:fld id="{1927B3E9-71E6-4C62-985D-707E2F92AEF4}" type="slidenum">
              <a:rPr lang="fr-FR" smtClean="0"/>
              <a:pPr/>
              <a:t>‹#›</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E8716E23-DAE7-477E-A292-BA49C3123023}" type="datetimeFigureOut">
              <a:rPr lang="fr-FR" smtClean="0"/>
              <a:pPr/>
              <a:t>30/01/2020</a:t>
            </a:fld>
            <a:endParaRPr lang="fr-FR"/>
          </a:p>
        </p:txBody>
      </p:sp>
      <p:sp>
        <p:nvSpPr>
          <p:cNvPr id="18" name="Espace réservé du numéro de diapositive 17"/>
          <p:cNvSpPr>
            <a:spLocks noGrp="1"/>
          </p:cNvSpPr>
          <p:nvPr>
            <p:ph type="sldNum" sz="quarter" idx="11"/>
          </p:nvPr>
        </p:nvSpPr>
        <p:spPr/>
        <p:txBody>
          <a:bodyPr rtlCol="0"/>
          <a:lstStyle/>
          <a:p>
            <a:fld id="{1927B3E9-71E6-4C62-985D-707E2F92AEF4}" type="slidenum">
              <a:rPr lang="fr-FR" smtClean="0"/>
              <a:pPr/>
              <a:t>‹#›</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8716E23-DAE7-477E-A292-BA49C3123023}" type="datetimeFigureOut">
              <a:rPr lang="fr-FR" smtClean="0"/>
              <a:pPr/>
              <a:t>30/01/2020</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927B3E9-71E6-4C62-985D-707E2F92AEF4}"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jpeg"/><Relationship Id="rId4" Type="http://schemas.openxmlformats.org/officeDocument/2006/relationships/image" Target="../media/image1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123728" y="2564904"/>
            <a:ext cx="6768752" cy="2160240"/>
          </a:xfrm>
        </p:spPr>
        <p:txBody>
          <a:bodyPr>
            <a:noAutofit/>
          </a:bodyPr>
          <a:lstStyle/>
          <a:p>
            <a:pPr algn="just"/>
            <a:r>
              <a:rPr lang="en-GB" sz="2800" dirty="0" err="1">
                <a:solidFill>
                  <a:schemeClr val="tx1"/>
                </a:solidFill>
                <a:latin typeface="Arial" pitchFamily="34" charset="0"/>
                <a:cs typeface="Arial" pitchFamily="34" charset="0"/>
              </a:rPr>
              <a:t>Partage</a:t>
            </a:r>
            <a:r>
              <a:rPr lang="en-GB" sz="2800" dirty="0">
                <a:solidFill>
                  <a:schemeClr val="tx1"/>
                </a:solidFill>
                <a:latin typeface="Arial" pitchFamily="34" charset="0"/>
                <a:cs typeface="Arial" pitchFamily="34" charset="0"/>
              </a:rPr>
              <a:t> des </a:t>
            </a:r>
            <a:r>
              <a:rPr lang="en-GB" sz="2800" dirty="0" err="1">
                <a:solidFill>
                  <a:schemeClr val="tx1"/>
                </a:solidFill>
                <a:latin typeface="Arial" pitchFamily="34" charset="0"/>
                <a:cs typeface="Arial" pitchFamily="34" charset="0"/>
              </a:rPr>
              <a:t>connaissances</a:t>
            </a:r>
            <a:r>
              <a:rPr lang="en-GB" sz="2800" dirty="0">
                <a:solidFill>
                  <a:schemeClr val="tx1"/>
                </a:solidFill>
                <a:latin typeface="Arial" pitchFamily="34" charset="0"/>
                <a:cs typeface="Arial" pitchFamily="34" charset="0"/>
              </a:rPr>
              <a:t> de </a:t>
            </a:r>
            <a:r>
              <a:rPr lang="en-GB" sz="2800" dirty="0" err="1">
                <a:solidFill>
                  <a:schemeClr val="tx1"/>
                </a:solidFill>
                <a:latin typeface="Arial" pitchFamily="34" charset="0"/>
                <a:cs typeface="Arial" pitchFamily="34" charset="0"/>
              </a:rPr>
              <a:t>djibouti</a:t>
            </a:r>
            <a:r>
              <a:rPr lang="en-GB" sz="2800" dirty="0">
                <a:solidFill>
                  <a:schemeClr val="tx1"/>
                </a:solidFill>
                <a:latin typeface="Arial" pitchFamily="34" charset="0"/>
                <a:cs typeface="Arial" pitchFamily="34" charset="0"/>
              </a:rPr>
              <a:t> </a:t>
            </a:r>
            <a:r>
              <a:rPr lang="en-GB" sz="2800" dirty="0" err="1">
                <a:solidFill>
                  <a:schemeClr val="tx1"/>
                </a:solidFill>
                <a:latin typeface="Arial" pitchFamily="34" charset="0"/>
                <a:cs typeface="Arial" pitchFamily="34" charset="0"/>
              </a:rPr>
              <a:t>sur</a:t>
            </a:r>
            <a:r>
              <a:rPr lang="en-GB" sz="2800" dirty="0">
                <a:solidFill>
                  <a:schemeClr val="tx1"/>
                </a:solidFill>
                <a:latin typeface="Arial" pitchFamily="34" charset="0"/>
                <a:cs typeface="Arial" pitchFamily="34" charset="0"/>
              </a:rPr>
              <a:t> la </a:t>
            </a:r>
            <a:r>
              <a:rPr lang="en-GB" sz="2800" dirty="0" err="1">
                <a:solidFill>
                  <a:schemeClr val="tx1"/>
                </a:solidFill>
                <a:latin typeface="Arial" pitchFamily="34" charset="0"/>
                <a:cs typeface="Arial" pitchFamily="34" charset="0"/>
              </a:rPr>
              <a:t>mise</a:t>
            </a:r>
            <a:r>
              <a:rPr lang="en-GB" sz="2800" dirty="0">
                <a:solidFill>
                  <a:schemeClr val="tx1"/>
                </a:solidFill>
                <a:latin typeface="Arial" pitchFamily="34" charset="0"/>
                <a:cs typeface="Arial" pitchFamily="34" charset="0"/>
              </a:rPr>
              <a:t> en oeuvre de </a:t>
            </a:r>
            <a:r>
              <a:rPr lang="en-GB" sz="2800" dirty="0" err="1">
                <a:solidFill>
                  <a:schemeClr val="tx1"/>
                </a:solidFill>
                <a:latin typeface="Arial" pitchFamily="34" charset="0"/>
                <a:cs typeface="Arial" pitchFamily="34" charset="0"/>
              </a:rPr>
              <a:t>l’accord</a:t>
            </a:r>
            <a:r>
              <a:rPr lang="en-GB" sz="2800" dirty="0">
                <a:solidFill>
                  <a:schemeClr val="tx1"/>
                </a:solidFill>
                <a:latin typeface="Arial" pitchFamily="34" charset="0"/>
                <a:cs typeface="Arial" pitchFamily="34" charset="0"/>
              </a:rPr>
              <a:t> de </a:t>
            </a:r>
            <a:r>
              <a:rPr lang="en-GB" sz="2800" dirty="0" err="1">
                <a:solidFill>
                  <a:schemeClr val="tx1"/>
                </a:solidFill>
                <a:latin typeface="Arial" pitchFamily="34" charset="0"/>
                <a:cs typeface="Arial" pitchFamily="34" charset="0"/>
              </a:rPr>
              <a:t>l’omc</a:t>
            </a:r>
            <a:r>
              <a:rPr lang="en-GB" sz="2800" dirty="0">
                <a:solidFill>
                  <a:schemeClr val="tx1"/>
                </a:solidFill>
                <a:latin typeface="Arial" pitchFamily="34" charset="0"/>
                <a:cs typeface="Arial" pitchFamily="34" charset="0"/>
              </a:rPr>
              <a:t> </a:t>
            </a:r>
            <a:r>
              <a:rPr lang="en-GB" sz="2800" dirty="0" err="1">
                <a:solidFill>
                  <a:schemeClr val="tx1"/>
                </a:solidFill>
                <a:latin typeface="Arial" pitchFamily="34" charset="0"/>
                <a:cs typeface="Arial" pitchFamily="34" charset="0"/>
              </a:rPr>
              <a:t>sur</a:t>
            </a:r>
            <a:r>
              <a:rPr lang="en-GB" sz="2800" dirty="0">
                <a:solidFill>
                  <a:schemeClr val="tx1"/>
                </a:solidFill>
                <a:latin typeface="Arial" pitchFamily="34" charset="0"/>
                <a:cs typeface="Arial" pitchFamily="34" charset="0"/>
              </a:rPr>
              <a:t> la facilitation des </a:t>
            </a:r>
            <a:r>
              <a:rPr lang="en-GB" sz="2800" dirty="0" err="1">
                <a:solidFill>
                  <a:schemeClr val="tx1"/>
                </a:solidFill>
                <a:latin typeface="Arial" pitchFamily="34" charset="0"/>
                <a:cs typeface="Arial" pitchFamily="34" charset="0"/>
              </a:rPr>
              <a:t>echanges</a:t>
            </a:r>
            <a:br>
              <a:rPr lang="en-GB" sz="2800" dirty="0">
                <a:solidFill>
                  <a:schemeClr val="tx1"/>
                </a:solidFill>
                <a:latin typeface="Arial" pitchFamily="34" charset="0"/>
                <a:cs typeface="Arial" pitchFamily="34" charset="0"/>
              </a:rPr>
            </a:br>
            <a:br>
              <a:rPr lang="en-GB" sz="2800" dirty="0">
                <a:solidFill>
                  <a:schemeClr val="tx1"/>
                </a:solidFill>
                <a:latin typeface="Arial" pitchFamily="34" charset="0"/>
                <a:cs typeface="Arial" pitchFamily="34" charset="0"/>
              </a:rPr>
            </a:br>
            <a:endParaRPr lang="fr-FR" sz="2800" dirty="0">
              <a:solidFill>
                <a:schemeClr val="tx1"/>
              </a:solidFill>
            </a:endParaRPr>
          </a:p>
        </p:txBody>
      </p:sp>
      <p:sp>
        <p:nvSpPr>
          <p:cNvPr id="3" name="Sous-titre 2"/>
          <p:cNvSpPr>
            <a:spLocks noGrp="1"/>
          </p:cNvSpPr>
          <p:nvPr>
            <p:ph type="subTitle" idx="1"/>
          </p:nvPr>
        </p:nvSpPr>
        <p:spPr>
          <a:xfrm>
            <a:off x="3131840" y="4869160"/>
            <a:ext cx="4392488" cy="576064"/>
          </a:xfrm>
        </p:spPr>
        <p:txBody>
          <a:bodyPr>
            <a:normAutofit/>
          </a:bodyPr>
          <a:lstStyle/>
          <a:p>
            <a:pPr lvl="0" algn="ctr"/>
            <a:r>
              <a:rPr lang="fr-FR" sz="2000" dirty="0">
                <a:solidFill>
                  <a:schemeClr val="tx1"/>
                </a:solidFill>
                <a:latin typeface="Arial" pitchFamily="34" charset="0"/>
                <a:cs typeface="Arial" pitchFamily="34" charset="0"/>
              </a:rPr>
              <a:t>Bruxelles, 4 février 2020</a:t>
            </a:r>
          </a:p>
          <a:p>
            <a:pPr algn="ctr"/>
            <a:endParaRPr lang="fr-FR" sz="2000" dirty="0">
              <a:solidFill>
                <a:schemeClr val="tx1"/>
              </a:solidFill>
            </a:endParaRPr>
          </a:p>
        </p:txBody>
      </p:sp>
      <p:sp>
        <p:nvSpPr>
          <p:cNvPr id="4" name="Sous-titre 2"/>
          <p:cNvSpPr txBox="1">
            <a:spLocks/>
          </p:cNvSpPr>
          <p:nvPr/>
        </p:nvSpPr>
        <p:spPr>
          <a:xfrm>
            <a:off x="3275856" y="4365104"/>
            <a:ext cx="3888432" cy="504056"/>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1600" b="1" i="0" u="none" strike="noStrike" kern="1200" cap="none" spc="0" normalizeH="0" baseline="0" noProof="0" dirty="0">
              <a:ln>
                <a:noFill/>
              </a:ln>
              <a:solidFill>
                <a:schemeClr val="tx1"/>
              </a:solidFill>
              <a:effectLst/>
              <a:uLnTx/>
              <a:uFillTx/>
              <a:latin typeface="Arial" pitchFamily="34" charset="0"/>
              <a:cs typeface="Arial" pitchFamily="34" charset="0"/>
            </a:endParaRPr>
          </a:p>
        </p:txBody>
      </p:sp>
      <p:sp>
        <p:nvSpPr>
          <p:cNvPr id="7" name="Titre 1"/>
          <p:cNvSpPr txBox="1">
            <a:spLocks/>
          </p:cNvSpPr>
          <p:nvPr/>
        </p:nvSpPr>
        <p:spPr>
          <a:xfrm>
            <a:off x="1763688" y="764704"/>
            <a:ext cx="5857916" cy="1071570"/>
          </a:xfrm>
          <a:prstGeom prst="rect">
            <a:avLst/>
          </a:prstGeom>
        </p:spPr>
        <p:txBody>
          <a:bodyPr vert="horz" anchor="b">
            <a:norm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br>
              <a:rPr kumimoji="0" lang="en-GB" sz="1600" b="1" i="0" u="none" strike="noStrike" kern="1200" cap="small" spc="0" normalizeH="0" baseline="0" noProof="0" dirty="0">
                <a:ln>
                  <a:noFill/>
                </a:ln>
                <a:solidFill>
                  <a:schemeClr val="tx1"/>
                </a:solidFill>
                <a:effectLst/>
                <a:uLnTx/>
                <a:uFillTx/>
                <a:latin typeface="+mj-lt"/>
                <a:ea typeface="+mj-ea"/>
                <a:cs typeface="+mj-cs"/>
              </a:rPr>
            </a:br>
            <a:endParaRPr kumimoji="0" lang="fr-FR" sz="1600" b="1" i="0" u="none" strike="noStrike" kern="1200" cap="small" spc="0" normalizeH="0" baseline="0" noProof="0" dirty="0">
              <a:ln>
                <a:noFill/>
              </a:ln>
              <a:solidFill>
                <a:schemeClr val="tx1"/>
              </a:solidFill>
              <a:effectLst/>
              <a:uLnTx/>
              <a:uFillTx/>
              <a:latin typeface="+mj-lt"/>
              <a:ea typeface="+mj-ea"/>
              <a:cs typeface="+mj-cs"/>
            </a:endParaRPr>
          </a:p>
        </p:txBody>
      </p:sp>
      <p:pic>
        <p:nvPicPr>
          <p:cNvPr id="10" name="Picture 5" descr="X:\TRADECOM II\Communication&amp;Visibility\Logo\LOGO MOTT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5736" y="260648"/>
            <a:ext cx="2592288" cy="1099185"/>
          </a:xfrm>
          <a:prstGeom prst="rect">
            <a:avLst/>
          </a:prstGeom>
          <a:noFill/>
          <a:ln>
            <a:noFill/>
          </a:ln>
        </p:spPr>
      </p:pic>
      <p:sp>
        <p:nvSpPr>
          <p:cNvPr id="16386" name="AutoShape 2" descr="Résultat de recherche d'images pour &quot;logo de la république de djibouti&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1" name="Image 10" descr="C:\Users\california\Desktop\1200px-Emblem_of_Djibouti.svg.png"/>
          <p:cNvPicPr/>
          <p:nvPr/>
        </p:nvPicPr>
        <p:blipFill>
          <a:blip r:embed="rId3" cstate="print"/>
          <a:srcRect/>
          <a:stretch>
            <a:fillRect/>
          </a:stretch>
        </p:blipFill>
        <p:spPr bwMode="auto">
          <a:xfrm>
            <a:off x="6876256" y="260648"/>
            <a:ext cx="1224136" cy="864096"/>
          </a:xfrm>
          <a:prstGeom prst="rect">
            <a:avLst/>
          </a:prstGeom>
          <a:noFill/>
          <a:ln w="9525">
            <a:noFill/>
            <a:miter lim="800000"/>
            <a:headEnd/>
            <a:tailEnd/>
          </a:ln>
        </p:spPr>
      </p:pic>
      <p:sp>
        <p:nvSpPr>
          <p:cNvPr id="14" name="Titre 1"/>
          <p:cNvSpPr txBox="1">
            <a:spLocks/>
          </p:cNvSpPr>
          <p:nvPr/>
        </p:nvSpPr>
        <p:spPr>
          <a:xfrm>
            <a:off x="6228184" y="1268760"/>
            <a:ext cx="2520280" cy="350912"/>
          </a:xfrm>
          <a:prstGeom prst="rect">
            <a:avLst/>
          </a:prstGeom>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z="1600" b="1" cap="small" noProof="0" dirty="0">
                <a:latin typeface="Arial" pitchFamily="34" charset="0"/>
                <a:ea typeface="+mj-ea"/>
                <a:cs typeface="Arial" pitchFamily="34" charset="0"/>
              </a:rPr>
              <a:t>République de Djibouti</a:t>
            </a:r>
            <a:endParaRPr kumimoji="0" lang="fr-FR" sz="1600" b="1" i="0" u="none" strike="noStrike" kern="1200" cap="small" spc="0" normalizeH="0" baseline="0" noProof="0" dirty="0">
              <a:ln>
                <a:noFill/>
              </a:ln>
              <a:solidFill>
                <a:schemeClr val="tx1"/>
              </a:solidFill>
              <a:effectLst/>
              <a:uLnTx/>
              <a:uFillTx/>
              <a:latin typeface="Arial" pitchFamily="34" charset="0"/>
              <a:ea typeface="+mj-ea"/>
              <a:cs typeface="Arial" pitchFamily="34" charset="0"/>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403648" y="260648"/>
            <a:ext cx="6531496" cy="1143000"/>
          </a:xfrm>
        </p:spPr>
        <p:txBody>
          <a:bodyPr/>
          <a:lstStyle/>
          <a:p>
            <a:r>
              <a:rPr lang="fr-FR" dirty="0"/>
              <a:t>Inventaire et harmonisation des besoins en lien avec l’</a:t>
            </a:r>
            <a:r>
              <a:rPr lang="fr-FR" dirty="0" err="1"/>
              <a:t>afe</a:t>
            </a:r>
            <a:endParaRPr lang="fr-FR" dirty="0"/>
          </a:p>
        </p:txBody>
      </p:sp>
      <p:pic>
        <p:nvPicPr>
          <p:cNvPr id="5" name="Picture 4" descr="Image result for LIVRABLES"/>
          <p:cNvPicPr>
            <a:picLocks noChangeAspect="1" noChangeArrowheads="1"/>
          </p:cNvPicPr>
          <p:nvPr/>
        </p:nvPicPr>
        <p:blipFill>
          <a:blip r:embed="rId2" cstate="print"/>
          <a:srcRect/>
          <a:stretch>
            <a:fillRect/>
          </a:stretch>
        </p:blipFill>
        <p:spPr bwMode="auto">
          <a:xfrm>
            <a:off x="251520" y="188640"/>
            <a:ext cx="1152128" cy="1152128"/>
          </a:xfrm>
          <a:prstGeom prst="rect">
            <a:avLst/>
          </a:prstGeom>
          <a:noFill/>
        </p:spPr>
      </p:pic>
      <p:sp>
        <p:nvSpPr>
          <p:cNvPr id="6" name="Rectangle 5"/>
          <p:cNvSpPr/>
          <p:nvPr/>
        </p:nvSpPr>
        <p:spPr>
          <a:xfrm>
            <a:off x="2123728" y="1585264"/>
            <a:ext cx="6336704" cy="923330"/>
          </a:xfrm>
          <a:prstGeom prst="rect">
            <a:avLst/>
          </a:prstGeom>
        </p:spPr>
        <p:txBody>
          <a:bodyPr wrap="square">
            <a:spAutoFit/>
          </a:bodyPr>
          <a:lstStyle/>
          <a:p>
            <a:pPr algn="just"/>
            <a:r>
              <a:rPr lang="fr-FR" dirty="0"/>
              <a:t>Les questionnaires distribués aux parties prenantes de l’AFE ont permis d’identifier les besoins et coûts pour l’harmonisation à l’AFE </a:t>
            </a:r>
          </a:p>
        </p:txBody>
      </p:sp>
      <p:sp>
        <p:nvSpPr>
          <p:cNvPr id="7" name="Rectangle 6"/>
          <p:cNvSpPr/>
          <p:nvPr/>
        </p:nvSpPr>
        <p:spPr>
          <a:xfrm>
            <a:off x="2123728" y="2705576"/>
            <a:ext cx="6336704" cy="923330"/>
          </a:xfrm>
          <a:prstGeom prst="rect">
            <a:avLst/>
          </a:prstGeom>
        </p:spPr>
        <p:txBody>
          <a:bodyPr wrap="square">
            <a:spAutoFit/>
          </a:bodyPr>
          <a:lstStyle/>
          <a:p>
            <a:pPr algn="just"/>
            <a:r>
              <a:rPr lang="fr-FR" dirty="0"/>
              <a:t>Au total, 19 fiches d’avants projets ont été élaborés et validés par les membres du CTFE lors de l’Atelier de restitution ;</a:t>
            </a:r>
          </a:p>
        </p:txBody>
      </p:sp>
      <p:sp>
        <p:nvSpPr>
          <p:cNvPr id="8" name="Rectangle 7"/>
          <p:cNvSpPr/>
          <p:nvPr/>
        </p:nvSpPr>
        <p:spPr>
          <a:xfrm>
            <a:off x="2123728" y="3990000"/>
            <a:ext cx="4472699" cy="369332"/>
          </a:xfrm>
          <a:prstGeom prst="rect">
            <a:avLst/>
          </a:prstGeom>
        </p:spPr>
        <p:txBody>
          <a:bodyPr wrap="none">
            <a:spAutoFit/>
          </a:bodyPr>
          <a:lstStyle/>
          <a:p>
            <a:pPr algn="just"/>
            <a:r>
              <a:rPr lang="fr-FR" dirty="0"/>
              <a:t>Le coût estimatif est de 1 980 000 USD ;</a:t>
            </a:r>
          </a:p>
        </p:txBody>
      </p:sp>
      <p:sp>
        <p:nvSpPr>
          <p:cNvPr id="9" name="Rectangle 8"/>
          <p:cNvSpPr/>
          <p:nvPr/>
        </p:nvSpPr>
        <p:spPr>
          <a:xfrm>
            <a:off x="2123728" y="4653136"/>
            <a:ext cx="6264696" cy="1200329"/>
          </a:xfrm>
          <a:prstGeom prst="rect">
            <a:avLst/>
          </a:prstGeom>
        </p:spPr>
        <p:txBody>
          <a:bodyPr wrap="square">
            <a:spAutoFit/>
          </a:bodyPr>
          <a:lstStyle/>
          <a:p>
            <a:pPr algn="just"/>
            <a:r>
              <a:rPr lang="fr-FR" dirty="0"/>
              <a:t>Ce document d’inventaire et d’harmonisation est un instrument évolutif sur une période de 5 ans de mise en œuvre de l’AFE  et va définir des actions prioritaires en terme d’harmonisation des besoins sur l’AFE.</a:t>
            </a:r>
          </a:p>
        </p:txBody>
      </p:sp>
      <p:pic>
        <p:nvPicPr>
          <p:cNvPr id="35842" name="Picture 2" descr="Résultat de recherche d'images pour &quot;questionnaires&quot;"/>
          <p:cNvPicPr>
            <a:picLocks noChangeAspect="1" noChangeArrowheads="1"/>
          </p:cNvPicPr>
          <p:nvPr/>
        </p:nvPicPr>
        <p:blipFill>
          <a:blip r:embed="rId3" cstate="print"/>
          <a:srcRect/>
          <a:stretch>
            <a:fillRect/>
          </a:stretch>
        </p:blipFill>
        <p:spPr bwMode="auto">
          <a:xfrm>
            <a:off x="1115616" y="1585264"/>
            <a:ext cx="936104" cy="936104"/>
          </a:xfrm>
          <a:prstGeom prst="rect">
            <a:avLst/>
          </a:prstGeom>
          <a:noFill/>
        </p:spPr>
      </p:pic>
      <p:sp>
        <p:nvSpPr>
          <p:cNvPr id="35844" name="AutoShape 4" descr="Résultat de recherche d'images pour &quot;fiches&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5846" name="AutoShape 6" descr="Résultat de recherche d'images pour &quot;fiches&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35848" name="Picture 8" descr="Résultat de recherche d'images pour &quot;fiches&quot;&quot;"/>
          <p:cNvPicPr>
            <a:picLocks noChangeAspect="1" noChangeArrowheads="1"/>
          </p:cNvPicPr>
          <p:nvPr/>
        </p:nvPicPr>
        <p:blipFill>
          <a:blip r:embed="rId4" cstate="print"/>
          <a:srcRect l="1805" t="18046" r="9770" b="18793"/>
          <a:stretch>
            <a:fillRect/>
          </a:stretch>
        </p:blipFill>
        <p:spPr bwMode="auto">
          <a:xfrm>
            <a:off x="1259632" y="2777584"/>
            <a:ext cx="691277" cy="792088"/>
          </a:xfrm>
          <a:prstGeom prst="rect">
            <a:avLst/>
          </a:prstGeom>
          <a:noFill/>
        </p:spPr>
      </p:pic>
      <p:sp>
        <p:nvSpPr>
          <p:cNvPr id="35850" name="AutoShape 10" descr="Résultat de recherche d'images pour &quot;cout&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35852" name="Picture 12" descr="Résultat de recherche d'images pour &quot;cout&quot;"/>
          <p:cNvPicPr>
            <a:picLocks noChangeAspect="1" noChangeArrowheads="1"/>
          </p:cNvPicPr>
          <p:nvPr/>
        </p:nvPicPr>
        <p:blipFill>
          <a:blip r:embed="rId5" cstate="print"/>
          <a:srcRect/>
          <a:stretch>
            <a:fillRect/>
          </a:stretch>
        </p:blipFill>
        <p:spPr bwMode="auto">
          <a:xfrm>
            <a:off x="1259632" y="3773976"/>
            <a:ext cx="720080" cy="833777"/>
          </a:xfrm>
          <a:prstGeom prst="rect">
            <a:avLst/>
          </a:prstGeom>
          <a:noFill/>
        </p:spPr>
      </p:pic>
      <p:pic>
        <p:nvPicPr>
          <p:cNvPr id="35854" name="Picture 14" descr="Résultat de recherche d'images pour &quot;conclusion&quot;&quot;"/>
          <p:cNvPicPr>
            <a:picLocks noChangeAspect="1" noChangeArrowheads="1"/>
          </p:cNvPicPr>
          <p:nvPr/>
        </p:nvPicPr>
        <p:blipFill>
          <a:blip r:embed="rId6" cstate="print"/>
          <a:srcRect/>
          <a:stretch>
            <a:fillRect/>
          </a:stretch>
        </p:blipFill>
        <p:spPr bwMode="auto">
          <a:xfrm>
            <a:off x="1043608" y="4725144"/>
            <a:ext cx="1080120" cy="108012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PLAN D’ACTION QUIQUENAL</a:t>
            </a:r>
          </a:p>
        </p:txBody>
      </p:sp>
      <p:sp>
        <p:nvSpPr>
          <p:cNvPr id="3" name="Espace réservé du contenu 2"/>
          <p:cNvSpPr>
            <a:spLocks noGrp="1"/>
          </p:cNvSpPr>
          <p:nvPr>
            <p:ph sz="quarter" idx="1"/>
          </p:nvPr>
        </p:nvSpPr>
        <p:spPr/>
        <p:txBody>
          <a:bodyPr>
            <a:normAutofit lnSpcReduction="10000"/>
          </a:bodyPr>
          <a:lstStyle/>
          <a:p>
            <a:pPr algn="just"/>
            <a:r>
              <a:rPr lang="fr-FR" dirty="0"/>
              <a:t>Le plan d’action contient composantes :</a:t>
            </a:r>
          </a:p>
          <a:p>
            <a:pPr marL="450850" indent="-273050" algn="just">
              <a:buFont typeface="Wingdings" pitchFamily="2" charset="2"/>
              <a:buChar char="Ø"/>
            </a:pPr>
            <a:r>
              <a:rPr lang="fr-FR" dirty="0"/>
              <a:t>La notification et le suivi des mesures de catégories A, B et C ;</a:t>
            </a:r>
          </a:p>
          <a:p>
            <a:pPr marL="450850" indent="-273050" algn="just">
              <a:buFont typeface="Wingdings" pitchFamily="2" charset="2"/>
              <a:buChar char="Ø"/>
            </a:pPr>
            <a:r>
              <a:rPr lang="fr-FR" dirty="0"/>
              <a:t>La mobilisation des ressources de financement pour la mise en œuvre de l’AFE ; </a:t>
            </a:r>
          </a:p>
          <a:p>
            <a:pPr marL="450850" indent="-273050" algn="just">
              <a:buFont typeface="Wingdings" pitchFamily="2" charset="2"/>
              <a:buChar char="Ø"/>
            </a:pPr>
            <a:r>
              <a:rPr lang="fr-FR" dirty="0"/>
              <a:t>La formation des parties prenantes sur l’AFE ;</a:t>
            </a:r>
          </a:p>
          <a:p>
            <a:pPr marL="450850" indent="-273050" algn="just">
              <a:buFont typeface="Wingdings" pitchFamily="2" charset="2"/>
              <a:buChar char="Ø"/>
            </a:pPr>
            <a:r>
              <a:rPr lang="fr-FR" dirty="0"/>
              <a:t>Le suivi évaluation actions de l’AFE ;</a:t>
            </a:r>
          </a:p>
          <a:p>
            <a:pPr marL="450850" indent="-273050" algn="just">
              <a:buFont typeface="Wingdings" pitchFamily="2" charset="2"/>
              <a:buChar char="Ø"/>
            </a:pPr>
            <a:r>
              <a:rPr lang="fr-FR" dirty="0"/>
              <a:t>La notification des données de commerce extérieur auprès des organisations internationales ;</a:t>
            </a:r>
          </a:p>
          <a:p>
            <a:pPr algn="just"/>
            <a:r>
              <a:rPr lang="fr-FR" dirty="0"/>
              <a:t>Le cout estimatif du plan d’action </a:t>
            </a:r>
            <a:r>
              <a:rPr lang="fr-FR" dirty="0" err="1"/>
              <a:t>quinquenal</a:t>
            </a:r>
            <a:r>
              <a:rPr lang="fr-FR" dirty="0"/>
              <a:t> s’</a:t>
            </a:r>
            <a:r>
              <a:rPr lang="fr-FR" dirty="0" err="1"/>
              <a:t>éleve</a:t>
            </a:r>
            <a:r>
              <a:rPr lang="fr-FR" dirty="0"/>
              <a:t> à 390 710, 38 USD $.</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lstStyle/>
          <a:p>
            <a:r>
              <a:rPr lang="fr-FR" dirty="0"/>
              <a:t>Guide sur le commerce </a:t>
            </a:r>
            <a:r>
              <a:rPr lang="fr-FR" dirty="0" err="1"/>
              <a:t>extéreur</a:t>
            </a:r>
            <a:endParaRPr lang="fr-FR" dirty="0"/>
          </a:p>
        </p:txBody>
      </p:sp>
      <p:sp>
        <p:nvSpPr>
          <p:cNvPr id="3" name="Espace réservé du contenu 2"/>
          <p:cNvSpPr>
            <a:spLocks noGrp="1"/>
          </p:cNvSpPr>
          <p:nvPr>
            <p:ph sz="quarter" idx="1"/>
          </p:nvPr>
        </p:nvSpPr>
        <p:spPr>
          <a:xfrm>
            <a:off x="467544" y="1268760"/>
            <a:ext cx="7467600" cy="4873752"/>
          </a:xfrm>
        </p:spPr>
        <p:txBody>
          <a:bodyPr>
            <a:normAutofit lnSpcReduction="10000"/>
          </a:bodyPr>
          <a:lstStyle/>
          <a:p>
            <a:pPr algn="just"/>
            <a:r>
              <a:rPr lang="fr-FR" dirty="0"/>
              <a:t>Ce guide met l’accent sur les facteurs en lien avec la facilitation des échanges, des politiques transfrontaliers, les formalités pour le commerce des marchandises ainsi que les données statistiques ;</a:t>
            </a:r>
          </a:p>
          <a:p>
            <a:pPr algn="just"/>
            <a:r>
              <a:rPr lang="fr-FR" dirty="0"/>
              <a:t>II contient les mesures sur les politiques et formalités à l’importation et à l’exportation ainsi que les indicateurs de performance de la facilitation des échanges de Djibouti ;</a:t>
            </a:r>
          </a:p>
          <a:p>
            <a:pPr algn="just"/>
            <a:r>
              <a:rPr lang="fr-FR" dirty="0"/>
              <a:t>Ce guide propose les renseignements sur les  institutions à la frontière; les certificats et les pièces justificatives ainsi que les démarches administratives pour les opérateurs économiques.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Inventaire et harmonisation des besoins en lien avec l’</a:t>
            </a:r>
            <a:r>
              <a:rPr lang="fr-FR" dirty="0" err="1"/>
              <a:t>afe</a:t>
            </a:r>
            <a:endParaRPr lang="fr-FR" dirty="0"/>
          </a:p>
        </p:txBody>
      </p:sp>
      <p:sp>
        <p:nvSpPr>
          <p:cNvPr id="3" name="Espace réservé du contenu 2"/>
          <p:cNvSpPr>
            <a:spLocks noGrp="1"/>
          </p:cNvSpPr>
          <p:nvPr>
            <p:ph sz="quarter" idx="1"/>
          </p:nvPr>
        </p:nvSpPr>
        <p:spPr/>
        <p:txBody>
          <a:bodyPr/>
          <a:lstStyle/>
          <a:p>
            <a:pPr algn="just"/>
            <a:r>
              <a:rPr lang="fr-FR" dirty="0"/>
              <a:t>Les questionnaires distribués aux parties prenantes de l’AFE ont permis d’identifier les besoins et coûts pour l’harmonisation à l’AFE ;</a:t>
            </a:r>
          </a:p>
          <a:p>
            <a:pPr algn="just"/>
            <a:r>
              <a:rPr lang="fr-FR" dirty="0"/>
              <a:t>Au total, 19 fiches d’avants projets ont été élaborés et validés par les membres du CTFE lors de l’Atelier de restitution ;</a:t>
            </a:r>
          </a:p>
          <a:p>
            <a:pPr algn="just"/>
            <a:r>
              <a:rPr lang="fr-FR" dirty="0"/>
              <a:t>Le coût estimatif est de 1 980 000 USD ;</a:t>
            </a:r>
          </a:p>
          <a:p>
            <a:pPr algn="just"/>
            <a:r>
              <a:rPr lang="fr-FR" dirty="0"/>
              <a:t>Ce document d’inventaire et d’harmonisation est un instrument évolutif sur une période de 5 ans de mise en œuvre de l’AFE  et va définir des actions prioritaires en terme d’harmonisation des besoins sur l’AFE.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sz="4800" b="1" dirty="0">
                <a:solidFill>
                  <a:schemeClr val="tx1"/>
                </a:solidFill>
              </a:rPr>
              <a:t>La notification </a:t>
            </a:r>
            <a:br>
              <a:rPr lang="fr-FR" b="1" dirty="0">
                <a:solidFill>
                  <a:schemeClr val="tx1"/>
                </a:solidFill>
              </a:rPr>
            </a:br>
            <a:r>
              <a:rPr lang="fr-FR" b="1" dirty="0">
                <a:solidFill>
                  <a:schemeClr val="tx1"/>
                </a:solidFill>
              </a:rPr>
              <a:t>de </a:t>
            </a:r>
            <a:r>
              <a:rPr lang="fr-FR" b="1" dirty="0" err="1">
                <a:solidFill>
                  <a:schemeClr val="tx1"/>
                </a:solidFill>
              </a:rPr>
              <a:t>djibouti</a:t>
            </a:r>
            <a:r>
              <a:rPr lang="fr-FR" b="1" dirty="0">
                <a:solidFill>
                  <a:schemeClr val="tx1"/>
                </a:solidFill>
              </a:rPr>
              <a:t> a l’</a:t>
            </a:r>
            <a:r>
              <a:rPr lang="fr-FR" b="1" dirty="0" err="1">
                <a:solidFill>
                  <a:schemeClr val="tx1"/>
                </a:solidFill>
              </a:rPr>
              <a:t>afe</a:t>
            </a:r>
            <a:r>
              <a:rPr lang="fr-FR" b="1" dirty="0">
                <a:solidFill>
                  <a:schemeClr val="tx1"/>
                </a:solidFill>
              </a:rPr>
              <a:t> </a:t>
            </a:r>
            <a:endParaRPr lang="fr-FR" dirty="0"/>
          </a:p>
        </p:txBody>
      </p:sp>
      <p:grpSp>
        <p:nvGrpSpPr>
          <p:cNvPr id="13" name="Groupe 12"/>
          <p:cNvGrpSpPr/>
          <p:nvPr/>
        </p:nvGrpSpPr>
        <p:grpSpPr>
          <a:xfrm>
            <a:off x="5004048" y="1844824"/>
            <a:ext cx="3412479" cy="1584176"/>
            <a:chOff x="1331640" y="3600150"/>
            <a:chExt cx="3412479" cy="1584176"/>
          </a:xfrm>
        </p:grpSpPr>
        <p:sp>
          <p:nvSpPr>
            <p:cNvPr id="9" name="Rectangle 8"/>
            <p:cNvSpPr/>
            <p:nvPr/>
          </p:nvSpPr>
          <p:spPr>
            <a:xfrm>
              <a:off x="1331640" y="4464246"/>
              <a:ext cx="3312368" cy="72008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1331640" y="3600150"/>
              <a:ext cx="1944216" cy="86409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CATEGORIE</a:t>
              </a:r>
            </a:p>
            <a:p>
              <a:pPr algn="ctr"/>
              <a:r>
                <a:rPr lang="fr-FR" sz="3600" dirty="0"/>
                <a:t>B</a:t>
              </a:r>
              <a:r>
                <a:rPr lang="fr-FR" dirty="0"/>
                <a:t> </a:t>
              </a:r>
            </a:p>
          </p:txBody>
        </p:sp>
        <p:sp>
          <p:nvSpPr>
            <p:cNvPr id="11" name="Rectangle 10"/>
            <p:cNvSpPr/>
            <p:nvPr/>
          </p:nvSpPr>
          <p:spPr>
            <a:xfrm>
              <a:off x="3347864" y="3600150"/>
              <a:ext cx="1296144" cy="86409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t>9</a:t>
              </a:r>
            </a:p>
          </p:txBody>
        </p:sp>
        <p:sp>
          <p:nvSpPr>
            <p:cNvPr id="12" name="ZoneTexte 11"/>
            <p:cNvSpPr txBox="1"/>
            <p:nvPr/>
          </p:nvSpPr>
          <p:spPr>
            <a:xfrm>
              <a:off x="1691680" y="4509120"/>
              <a:ext cx="3052439" cy="646331"/>
            </a:xfrm>
            <a:prstGeom prst="rect">
              <a:avLst/>
            </a:prstGeom>
            <a:noFill/>
          </p:spPr>
          <p:txBody>
            <a:bodyPr wrap="none" rtlCol="0">
              <a:spAutoFit/>
            </a:bodyPr>
            <a:lstStyle/>
            <a:p>
              <a:r>
                <a:rPr lang="fr-FR" dirty="0"/>
                <a:t>Articles 2 (1, 2); 6 (1,2,3) ;  </a:t>
              </a:r>
            </a:p>
            <a:p>
              <a:r>
                <a:rPr lang="fr-FR" dirty="0"/>
                <a:t>7(6,9) ; 8 et 10</a:t>
              </a:r>
            </a:p>
          </p:txBody>
        </p:sp>
      </p:grpSp>
      <p:grpSp>
        <p:nvGrpSpPr>
          <p:cNvPr id="15" name="Groupe 14"/>
          <p:cNvGrpSpPr/>
          <p:nvPr/>
        </p:nvGrpSpPr>
        <p:grpSpPr>
          <a:xfrm>
            <a:off x="1907704" y="4005064"/>
            <a:ext cx="4248472" cy="1944216"/>
            <a:chOff x="1331639" y="3600150"/>
            <a:chExt cx="3954898" cy="1944216"/>
          </a:xfrm>
        </p:grpSpPr>
        <p:sp>
          <p:nvSpPr>
            <p:cNvPr id="16" name="Rectangle 15"/>
            <p:cNvSpPr/>
            <p:nvPr/>
          </p:nvSpPr>
          <p:spPr>
            <a:xfrm>
              <a:off x="1331639" y="4464246"/>
              <a:ext cx="3954897" cy="108012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p:cNvSpPr/>
            <p:nvPr/>
          </p:nvSpPr>
          <p:spPr>
            <a:xfrm>
              <a:off x="1331640" y="3600150"/>
              <a:ext cx="1944216" cy="8640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CATEGORIE</a:t>
              </a:r>
            </a:p>
            <a:p>
              <a:pPr algn="ctr"/>
              <a:r>
                <a:rPr lang="fr-FR" sz="3600" dirty="0"/>
                <a:t>C</a:t>
              </a:r>
              <a:endParaRPr lang="fr-FR" dirty="0"/>
            </a:p>
          </p:txBody>
        </p:sp>
        <p:sp>
          <p:nvSpPr>
            <p:cNvPr id="18" name="Rectangle 17"/>
            <p:cNvSpPr/>
            <p:nvPr/>
          </p:nvSpPr>
          <p:spPr>
            <a:xfrm>
              <a:off x="3347864" y="3600150"/>
              <a:ext cx="1938673" cy="8640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t>5</a:t>
              </a:r>
            </a:p>
          </p:txBody>
        </p:sp>
        <p:sp>
          <p:nvSpPr>
            <p:cNvPr id="19" name="ZoneTexte 18"/>
            <p:cNvSpPr txBox="1"/>
            <p:nvPr/>
          </p:nvSpPr>
          <p:spPr>
            <a:xfrm>
              <a:off x="1397516" y="4536254"/>
              <a:ext cx="3754957" cy="923330"/>
            </a:xfrm>
            <a:prstGeom prst="rect">
              <a:avLst/>
            </a:prstGeom>
            <a:noFill/>
          </p:spPr>
          <p:txBody>
            <a:bodyPr wrap="square" rtlCol="0">
              <a:spAutoFit/>
            </a:bodyPr>
            <a:lstStyle/>
            <a:p>
              <a:r>
                <a:rPr lang="fr-FR" dirty="0"/>
                <a:t>Articles 1,1 –1,4 ; 5, 1-5, 3; 7,1- 7, 5 ; 7,7-7, 8 ; 10,3-10,4 ; 10, 7; 11,1-11,3 ; 11,5 – 11, 17</a:t>
              </a:r>
            </a:p>
          </p:txBody>
        </p:sp>
      </p:grpSp>
      <p:grpSp>
        <p:nvGrpSpPr>
          <p:cNvPr id="21" name="Groupe 20"/>
          <p:cNvGrpSpPr/>
          <p:nvPr/>
        </p:nvGrpSpPr>
        <p:grpSpPr>
          <a:xfrm>
            <a:off x="1115616" y="1844824"/>
            <a:ext cx="3312368" cy="1584176"/>
            <a:chOff x="1331640" y="3600150"/>
            <a:chExt cx="3312368" cy="1584176"/>
          </a:xfrm>
        </p:grpSpPr>
        <p:sp>
          <p:nvSpPr>
            <p:cNvPr id="22" name="Rectangle 21"/>
            <p:cNvSpPr/>
            <p:nvPr/>
          </p:nvSpPr>
          <p:spPr>
            <a:xfrm>
              <a:off x="1331640" y="4464246"/>
              <a:ext cx="3312368" cy="72008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p:cNvSpPr/>
            <p:nvPr/>
          </p:nvSpPr>
          <p:spPr>
            <a:xfrm>
              <a:off x="1331640" y="3600150"/>
              <a:ext cx="1944216" cy="8640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CATEGORIE</a:t>
              </a:r>
            </a:p>
            <a:p>
              <a:pPr algn="ctr"/>
              <a:r>
                <a:rPr lang="fr-FR" sz="3600" dirty="0"/>
                <a:t>A</a:t>
              </a:r>
              <a:r>
                <a:rPr lang="fr-FR" dirty="0"/>
                <a:t> </a:t>
              </a:r>
            </a:p>
          </p:txBody>
        </p:sp>
        <p:sp>
          <p:nvSpPr>
            <p:cNvPr id="24" name="Rectangle 23"/>
            <p:cNvSpPr/>
            <p:nvPr/>
          </p:nvSpPr>
          <p:spPr>
            <a:xfrm>
              <a:off x="3347864" y="3600150"/>
              <a:ext cx="1296144" cy="8640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t>5</a:t>
              </a:r>
            </a:p>
          </p:txBody>
        </p:sp>
        <p:sp>
          <p:nvSpPr>
            <p:cNvPr id="25" name="ZoneTexte 24"/>
            <p:cNvSpPr txBox="1"/>
            <p:nvPr/>
          </p:nvSpPr>
          <p:spPr>
            <a:xfrm>
              <a:off x="1691680" y="4509120"/>
              <a:ext cx="2577950" cy="646331"/>
            </a:xfrm>
            <a:prstGeom prst="rect">
              <a:avLst/>
            </a:prstGeom>
            <a:noFill/>
          </p:spPr>
          <p:txBody>
            <a:bodyPr wrap="none" rtlCol="0">
              <a:spAutoFit/>
            </a:bodyPr>
            <a:lstStyle/>
            <a:p>
              <a:r>
                <a:rPr lang="fr-FR" dirty="0"/>
                <a:t>Articles 10 (1, 2, 5, 8); </a:t>
              </a:r>
            </a:p>
            <a:p>
              <a:r>
                <a:rPr lang="fr-FR" dirty="0"/>
                <a:t>Articles 11.4</a:t>
              </a: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1340768"/>
            <a:ext cx="7467600" cy="576064"/>
          </a:xfrm>
        </p:spPr>
        <p:txBody>
          <a:bodyPr>
            <a:normAutofit/>
          </a:bodyPr>
          <a:lstStyle/>
          <a:p>
            <a:pPr algn="ctr"/>
            <a:r>
              <a:rPr lang="fr-FR" b="1" dirty="0">
                <a:solidFill>
                  <a:schemeClr val="tx1"/>
                </a:solidFill>
              </a:rPr>
              <a:t>CATEGORIE C</a:t>
            </a:r>
          </a:p>
        </p:txBody>
      </p:sp>
      <p:graphicFrame>
        <p:nvGraphicFramePr>
          <p:cNvPr id="4" name="Espace réservé du contenu 3"/>
          <p:cNvGraphicFramePr>
            <a:graphicFrameLocks noGrp="1"/>
          </p:cNvGraphicFramePr>
          <p:nvPr>
            <p:ph sz="quarter" idx="1"/>
          </p:nvPr>
        </p:nvGraphicFramePr>
        <p:xfrm>
          <a:off x="323528" y="1844824"/>
          <a:ext cx="7776095" cy="4257040"/>
        </p:xfrm>
        <a:graphic>
          <a:graphicData uri="http://schemas.openxmlformats.org/drawingml/2006/table">
            <a:tbl>
              <a:tblPr firstRow="1" bandRow="1">
                <a:tableStyleId>{5C22544A-7EE6-4342-B048-85BDC9FD1C3A}</a:tableStyleId>
              </a:tblPr>
              <a:tblGrid>
                <a:gridCol w="1295375">
                  <a:extLst>
                    <a:ext uri="{9D8B030D-6E8A-4147-A177-3AD203B41FA5}">
                      <a16:colId xmlns:a16="http://schemas.microsoft.com/office/drawing/2014/main" val="20000"/>
                    </a:ext>
                  </a:extLst>
                </a:gridCol>
                <a:gridCol w="6480720">
                  <a:extLst>
                    <a:ext uri="{9D8B030D-6E8A-4147-A177-3AD203B41FA5}">
                      <a16:colId xmlns:a16="http://schemas.microsoft.com/office/drawing/2014/main" val="20001"/>
                    </a:ext>
                  </a:extLst>
                </a:gridCol>
              </a:tblGrid>
              <a:tr h="370840">
                <a:tc>
                  <a:txBody>
                    <a:bodyPr/>
                    <a:lstStyle/>
                    <a:p>
                      <a:pPr algn="ctr"/>
                      <a:r>
                        <a:rPr lang="fr-FR" sz="1200" b="1" dirty="0" err="1">
                          <a:solidFill>
                            <a:schemeClr val="tx1"/>
                          </a:solidFill>
                          <a:latin typeface="Verdana" pitchFamily="34" charset="0"/>
                          <a:ea typeface="Verdana" pitchFamily="34" charset="0"/>
                        </a:rPr>
                        <a:t>Dsipositions</a:t>
                      </a:r>
                      <a:endParaRPr lang="fr-FR" sz="1200" b="1" dirty="0">
                        <a:solidFill>
                          <a:schemeClr val="tx1"/>
                        </a:solidFill>
                        <a:latin typeface="Verdana" pitchFamily="34" charset="0"/>
                        <a:ea typeface="Verdana" pitchFamily="34" charset="0"/>
                      </a:endParaRPr>
                    </a:p>
                  </a:txBody>
                  <a:tcPr/>
                </a:tc>
                <a:tc>
                  <a:txBody>
                    <a:bodyPr/>
                    <a:lstStyle/>
                    <a:p>
                      <a:pPr algn="ctr">
                        <a:spcAft>
                          <a:spcPts val="0"/>
                        </a:spcAft>
                      </a:pPr>
                      <a:endParaRPr lang="fr-FR" sz="1200" b="1" dirty="0">
                        <a:solidFill>
                          <a:srgbClr val="000000"/>
                        </a:solidFill>
                        <a:latin typeface="Verdana"/>
                        <a:ea typeface="Calibri"/>
                        <a:cs typeface="Verdana"/>
                      </a:endParaRPr>
                    </a:p>
                    <a:p>
                      <a:pPr algn="ctr">
                        <a:spcAft>
                          <a:spcPts val="0"/>
                        </a:spcAft>
                      </a:pPr>
                      <a:r>
                        <a:rPr lang="fr-FR" sz="1200" b="1" dirty="0">
                          <a:solidFill>
                            <a:srgbClr val="000000"/>
                          </a:solidFill>
                          <a:latin typeface="Verdana"/>
                          <a:ea typeface="Calibri"/>
                          <a:cs typeface="Verdana"/>
                        </a:rPr>
                        <a:t>intitulé/description</a:t>
                      </a:r>
                      <a:r>
                        <a:rPr lang="fr-FR" sz="800" b="1" dirty="0">
                          <a:solidFill>
                            <a:srgbClr val="000000"/>
                          </a:solidFill>
                          <a:latin typeface="Verdana"/>
                          <a:ea typeface="Calibri"/>
                          <a:cs typeface="Verdana"/>
                        </a:rPr>
                        <a:t> </a:t>
                      </a:r>
                    </a:p>
                    <a:p>
                      <a:pPr algn="ctr">
                        <a:spcAft>
                          <a:spcPts val="0"/>
                        </a:spcAft>
                      </a:pPr>
                      <a:endParaRPr lang="fr-FR" sz="1200" dirty="0">
                        <a:solidFill>
                          <a:srgbClr val="000000"/>
                        </a:solidFill>
                        <a:latin typeface="Verdana"/>
                        <a:ea typeface="Calibri"/>
                        <a:cs typeface="Verdana"/>
                      </a:endParaRPr>
                    </a:p>
                  </a:txBody>
                  <a:tcPr marL="68580" marR="68580" marT="0" marB="0"/>
                </a:tc>
                <a:extLst>
                  <a:ext uri="{0D108BD9-81ED-4DB2-BD59-A6C34878D82A}">
                    <a16:rowId xmlns:a16="http://schemas.microsoft.com/office/drawing/2014/main" val="10000"/>
                  </a:ext>
                </a:extLst>
              </a:tr>
              <a:tr h="370840">
                <a:tc>
                  <a:txBody>
                    <a:bodyPr/>
                    <a:lstStyle/>
                    <a:p>
                      <a:pPr>
                        <a:spcAft>
                          <a:spcPts val="0"/>
                        </a:spcAft>
                      </a:pPr>
                      <a:r>
                        <a:rPr lang="fr-FR" sz="1200" dirty="0">
                          <a:solidFill>
                            <a:srgbClr val="000000"/>
                          </a:solidFill>
                          <a:latin typeface="Verdana" pitchFamily="34" charset="0"/>
                          <a:ea typeface="Verdana" pitchFamily="34" charset="0"/>
                          <a:cs typeface="Verdana"/>
                        </a:rPr>
                        <a:t>Article 1.1 </a:t>
                      </a:r>
                    </a:p>
                  </a:txBody>
                  <a:tcPr marL="68580" marR="68580" marT="0" marB="0"/>
                </a:tc>
                <a:tc>
                  <a:txBody>
                    <a:bodyPr/>
                    <a:lstStyle/>
                    <a:p>
                      <a:pPr>
                        <a:spcAft>
                          <a:spcPts val="0"/>
                        </a:spcAft>
                      </a:pPr>
                      <a:r>
                        <a:rPr lang="fr-FR" sz="1200" dirty="0">
                          <a:solidFill>
                            <a:srgbClr val="000000"/>
                          </a:solidFill>
                          <a:latin typeface="Verdana" pitchFamily="34" charset="0"/>
                          <a:ea typeface="Verdana" pitchFamily="34" charset="0"/>
                          <a:cs typeface="Verdana"/>
                        </a:rPr>
                        <a:t>Publication </a:t>
                      </a:r>
                    </a:p>
                  </a:txBody>
                  <a:tcPr marL="68580" marR="68580" marT="0" marB="0"/>
                </a:tc>
                <a:extLst>
                  <a:ext uri="{0D108BD9-81ED-4DB2-BD59-A6C34878D82A}">
                    <a16:rowId xmlns:a16="http://schemas.microsoft.com/office/drawing/2014/main" val="10001"/>
                  </a:ext>
                </a:extLst>
              </a:tr>
              <a:tr h="370840">
                <a:tc>
                  <a:txBody>
                    <a:bodyPr/>
                    <a:lstStyle/>
                    <a:p>
                      <a:pPr>
                        <a:spcAft>
                          <a:spcPts val="0"/>
                        </a:spcAft>
                      </a:pPr>
                      <a:r>
                        <a:rPr lang="fr-FR" sz="1200">
                          <a:solidFill>
                            <a:srgbClr val="000000"/>
                          </a:solidFill>
                          <a:latin typeface="Verdana" pitchFamily="34" charset="0"/>
                          <a:ea typeface="Verdana" pitchFamily="34" charset="0"/>
                          <a:cs typeface="Verdana"/>
                        </a:rPr>
                        <a:t>Article 1.2 </a:t>
                      </a:r>
                    </a:p>
                  </a:txBody>
                  <a:tcPr marL="68580" marR="68580" marT="0" marB="0"/>
                </a:tc>
                <a:tc>
                  <a:txBody>
                    <a:bodyPr/>
                    <a:lstStyle/>
                    <a:p>
                      <a:pPr>
                        <a:spcAft>
                          <a:spcPts val="0"/>
                        </a:spcAft>
                      </a:pPr>
                      <a:r>
                        <a:rPr lang="fr-FR" sz="1200" dirty="0">
                          <a:solidFill>
                            <a:srgbClr val="000000"/>
                          </a:solidFill>
                          <a:latin typeface="Verdana" pitchFamily="34" charset="0"/>
                          <a:ea typeface="Verdana" pitchFamily="34" charset="0"/>
                          <a:cs typeface="Verdana"/>
                        </a:rPr>
                        <a:t>Renseignements disponibles sur Internet </a:t>
                      </a:r>
                    </a:p>
                  </a:txBody>
                  <a:tcPr marL="68580" marR="68580" marT="0" marB="0"/>
                </a:tc>
                <a:extLst>
                  <a:ext uri="{0D108BD9-81ED-4DB2-BD59-A6C34878D82A}">
                    <a16:rowId xmlns:a16="http://schemas.microsoft.com/office/drawing/2014/main" val="10002"/>
                  </a:ext>
                </a:extLst>
              </a:tr>
              <a:tr h="370840">
                <a:tc>
                  <a:txBody>
                    <a:bodyPr/>
                    <a:lstStyle/>
                    <a:p>
                      <a:pPr>
                        <a:spcAft>
                          <a:spcPts val="0"/>
                        </a:spcAft>
                      </a:pPr>
                      <a:r>
                        <a:rPr lang="fr-FR" sz="1200" dirty="0">
                          <a:solidFill>
                            <a:srgbClr val="000000"/>
                          </a:solidFill>
                          <a:latin typeface="Verdana" pitchFamily="34" charset="0"/>
                          <a:ea typeface="Verdana" pitchFamily="34" charset="0"/>
                          <a:cs typeface="Verdana"/>
                        </a:rPr>
                        <a:t>Article 1.3 </a:t>
                      </a:r>
                    </a:p>
                  </a:txBody>
                  <a:tcPr marL="68580" marR="68580" marT="0" marB="0"/>
                </a:tc>
                <a:tc>
                  <a:txBody>
                    <a:bodyPr/>
                    <a:lstStyle/>
                    <a:p>
                      <a:pPr>
                        <a:spcAft>
                          <a:spcPts val="0"/>
                        </a:spcAft>
                      </a:pPr>
                      <a:r>
                        <a:rPr lang="fr-FR" sz="1200" dirty="0">
                          <a:solidFill>
                            <a:srgbClr val="000000"/>
                          </a:solidFill>
                          <a:latin typeface="Verdana" pitchFamily="34" charset="0"/>
                          <a:ea typeface="Verdana" pitchFamily="34" charset="0"/>
                          <a:cs typeface="Verdana"/>
                        </a:rPr>
                        <a:t>Points d'information </a:t>
                      </a:r>
                    </a:p>
                  </a:txBody>
                  <a:tcPr marL="68580" marR="68580" marT="0" marB="0"/>
                </a:tc>
                <a:extLst>
                  <a:ext uri="{0D108BD9-81ED-4DB2-BD59-A6C34878D82A}">
                    <a16:rowId xmlns:a16="http://schemas.microsoft.com/office/drawing/2014/main" val="10003"/>
                  </a:ext>
                </a:extLst>
              </a:tr>
              <a:tr h="370840">
                <a:tc>
                  <a:txBody>
                    <a:bodyPr/>
                    <a:lstStyle/>
                    <a:p>
                      <a:pPr>
                        <a:spcAft>
                          <a:spcPts val="0"/>
                        </a:spcAft>
                      </a:pPr>
                      <a:r>
                        <a:rPr lang="fr-FR" sz="1200">
                          <a:solidFill>
                            <a:srgbClr val="000000"/>
                          </a:solidFill>
                          <a:latin typeface="Verdana" pitchFamily="34" charset="0"/>
                          <a:ea typeface="Verdana" pitchFamily="34" charset="0"/>
                          <a:cs typeface="Verdana"/>
                        </a:rPr>
                        <a:t>Article 1.4 </a:t>
                      </a:r>
                    </a:p>
                  </a:txBody>
                  <a:tcPr marL="68580" marR="68580" marT="0" marB="0"/>
                </a:tc>
                <a:tc>
                  <a:txBody>
                    <a:bodyPr/>
                    <a:lstStyle/>
                    <a:p>
                      <a:pPr>
                        <a:spcAft>
                          <a:spcPts val="0"/>
                        </a:spcAft>
                      </a:pPr>
                      <a:r>
                        <a:rPr lang="fr-FR" sz="1200" dirty="0">
                          <a:solidFill>
                            <a:srgbClr val="000000"/>
                          </a:solidFill>
                          <a:latin typeface="Verdana" pitchFamily="34" charset="0"/>
                          <a:ea typeface="Verdana" pitchFamily="34" charset="0"/>
                          <a:cs typeface="Verdana"/>
                        </a:rPr>
                        <a:t>Notification </a:t>
                      </a:r>
                    </a:p>
                  </a:txBody>
                  <a:tcPr marL="68580" marR="68580" marT="0" marB="0"/>
                </a:tc>
                <a:extLst>
                  <a:ext uri="{0D108BD9-81ED-4DB2-BD59-A6C34878D82A}">
                    <a16:rowId xmlns:a16="http://schemas.microsoft.com/office/drawing/2014/main" val="10004"/>
                  </a:ext>
                </a:extLst>
              </a:tr>
              <a:tr h="370840">
                <a:tc>
                  <a:txBody>
                    <a:bodyPr/>
                    <a:lstStyle/>
                    <a:p>
                      <a:r>
                        <a:rPr kumimoji="0" lang="fr-FR" sz="1200" kern="1200" dirty="0">
                          <a:solidFill>
                            <a:schemeClr val="dk1"/>
                          </a:solidFill>
                          <a:latin typeface="Verdana" pitchFamily="34" charset="0"/>
                          <a:ea typeface="Verdana" pitchFamily="34" charset="0"/>
                          <a:cs typeface="+mn-cs"/>
                        </a:rPr>
                        <a:t>Article 5.1 </a:t>
                      </a:r>
                      <a:endParaRPr lang="fr-FR" sz="1200" dirty="0">
                        <a:latin typeface="Verdana" pitchFamily="34" charset="0"/>
                        <a:ea typeface="Verdana" pitchFamily="34" charset="0"/>
                      </a:endParaRPr>
                    </a:p>
                  </a:txBody>
                  <a:tcPr/>
                </a:tc>
                <a:tc>
                  <a:txBody>
                    <a:bodyPr/>
                    <a:lstStyle/>
                    <a:p>
                      <a:r>
                        <a:rPr kumimoji="0" lang="fr-FR" sz="1200" kern="1200" dirty="0">
                          <a:solidFill>
                            <a:schemeClr val="dk1"/>
                          </a:solidFill>
                          <a:latin typeface="Verdana" pitchFamily="34" charset="0"/>
                          <a:ea typeface="Verdana" pitchFamily="34" charset="0"/>
                          <a:cs typeface="+mn-cs"/>
                        </a:rPr>
                        <a:t>Notification de contrôles ou d'inspections renforcés </a:t>
                      </a:r>
                    </a:p>
                  </a:txBody>
                  <a:tcPr/>
                </a:tc>
                <a:extLst>
                  <a:ext uri="{0D108BD9-81ED-4DB2-BD59-A6C34878D82A}">
                    <a16:rowId xmlns:a16="http://schemas.microsoft.com/office/drawing/2014/main" val="10005"/>
                  </a:ext>
                </a:extLst>
              </a:tr>
              <a:tr h="370840">
                <a:tc>
                  <a:txBody>
                    <a:bodyPr/>
                    <a:lstStyle/>
                    <a:p>
                      <a:pPr>
                        <a:spcAft>
                          <a:spcPts val="0"/>
                        </a:spcAft>
                      </a:pPr>
                      <a:r>
                        <a:rPr lang="fr-FR" sz="1200" dirty="0">
                          <a:solidFill>
                            <a:srgbClr val="000000"/>
                          </a:solidFill>
                          <a:latin typeface="Verdana" pitchFamily="34" charset="0"/>
                          <a:ea typeface="Verdana" pitchFamily="34" charset="0"/>
                          <a:cs typeface="Verdana"/>
                        </a:rPr>
                        <a:t>Article 5.2 </a:t>
                      </a:r>
                    </a:p>
                  </a:txBody>
                  <a:tcPr marL="68580" marR="68580" marT="0" marB="0"/>
                </a:tc>
                <a:tc>
                  <a:txBody>
                    <a:bodyPr/>
                    <a:lstStyle/>
                    <a:p>
                      <a:pPr>
                        <a:spcAft>
                          <a:spcPts val="0"/>
                        </a:spcAft>
                      </a:pPr>
                      <a:r>
                        <a:rPr lang="fr-FR" sz="1200" dirty="0">
                          <a:solidFill>
                            <a:srgbClr val="000000"/>
                          </a:solidFill>
                          <a:latin typeface="Verdana" pitchFamily="34" charset="0"/>
                          <a:ea typeface="Verdana" pitchFamily="34" charset="0"/>
                          <a:cs typeface="Verdana"/>
                        </a:rPr>
                        <a:t>Rétention </a:t>
                      </a:r>
                    </a:p>
                  </a:txBody>
                  <a:tcPr marL="68580" marR="68580" marT="0" marB="0"/>
                </a:tc>
                <a:extLst>
                  <a:ext uri="{0D108BD9-81ED-4DB2-BD59-A6C34878D82A}">
                    <a16:rowId xmlns:a16="http://schemas.microsoft.com/office/drawing/2014/main" val="10006"/>
                  </a:ext>
                </a:extLst>
              </a:tr>
              <a:tr h="370840">
                <a:tc>
                  <a:txBody>
                    <a:bodyPr/>
                    <a:lstStyle/>
                    <a:p>
                      <a:pPr>
                        <a:spcAft>
                          <a:spcPts val="0"/>
                        </a:spcAft>
                      </a:pPr>
                      <a:r>
                        <a:rPr lang="fr-FR" sz="1200">
                          <a:solidFill>
                            <a:srgbClr val="000000"/>
                          </a:solidFill>
                          <a:latin typeface="Verdana" pitchFamily="34" charset="0"/>
                          <a:ea typeface="Verdana" pitchFamily="34" charset="0"/>
                          <a:cs typeface="Verdana"/>
                        </a:rPr>
                        <a:t>Article 5.3 </a:t>
                      </a:r>
                    </a:p>
                  </a:txBody>
                  <a:tcPr marL="68580" marR="68580" marT="0" marB="0"/>
                </a:tc>
                <a:tc>
                  <a:txBody>
                    <a:bodyPr/>
                    <a:lstStyle/>
                    <a:p>
                      <a:pPr>
                        <a:spcAft>
                          <a:spcPts val="0"/>
                        </a:spcAft>
                      </a:pPr>
                      <a:r>
                        <a:rPr lang="fr-FR" sz="1200" dirty="0">
                          <a:solidFill>
                            <a:srgbClr val="000000"/>
                          </a:solidFill>
                          <a:latin typeface="Verdana" pitchFamily="34" charset="0"/>
                          <a:ea typeface="Verdana" pitchFamily="34" charset="0"/>
                          <a:cs typeface="Verdana"/>
                        </a:rPr>
                        <a:t>Procédures d'essai </a:t>
                      </a:r>
                    </a:p>
                  </a:txBody>
                  <a:tcPr marL="68580" marR="68580" marT="0" marB="0"/>
                </a:tc>
                <a:extLst>
                  <a:ext uri="{0D108BD9-81ED-4DB2-BD59-A6C34878D82A}">
                    <a16:rowId xmlns:a16="http://schemas.microsoft.com/office/drawing/2014/main" val="10007"/>
                  </a:ext>
                </a:extLst>
              </a:tr>
              <a:tr h="370840">
                <a:tc>
                  <a:txBody>
                    <a:bodyPr/>
                    <a:lstStyle/>
                    <a:p>
                      <a:pPr>
                        <a:spcAft>
                          <a:spcPts val="0"/>
                        </a:spcAft>
                      </a:pPr>
                      <a:r>
                        <a:rPr lang="fr-FR" sz="1200" dirty="0">
                          <a:solidFill>
                            <a:srgbClr val="000000"/>
                          </a:solidFill>
                          <a:latin typeface="Verdana" pitchFamily="34" charset="0"/>
                          <a:ea typeface="Verdana" pitchFamily="34" charset="0"/>
                          <a:cs typeface="Verdana"/>
                        </a:rPr>
                        <a:t>Article 7.1 </a:t>
                      </a:r>
                    </a:p>
                  </a:txBody>
                  <a:tcPr marL="68580" marR="68580" marT="0" marB="0"/>
                </a:tc>
                <a:tc>
                  <a:txBody>
                    <a:bodyPr/>
                    <a:lstStyle/>
                    <a:p>
                      <a:pPr>
                        <a:spcAft>
                          <a:spcPts val="0"/>
                        </a:spcAft>
                      </a:pPr>
                      <a:r>
                        <a:rPr lang="fr-FR" sz="1200" dirty="0">
                          <a:solidFill>
                            <a:srgbClr val="000000"/>
                          </a:solidFill>
                          <a:latin typeface="Verdana" pitchFamily="34" charset="0"/>
                          <a:ea typeface="Verdana" pitchFamily="34" charset="0"/>
                          <a:cs typeface="Verdana"/>
                        </a:rPr>
                        <a:t>Traitement avant arrivée </a:t>
                      </a:r>
                    </a:p>
                  </a:txBody>
                  <a:tcPr marL="68580" marR="68580" marT="0" marB="0"/>
                </a:tc>
                <a:extLst>
                  <a:ext uri="{0D108BD9-81ED-4DB2-BD59-A6C34878D82A}">
                    <a16:rowId xmlns:a16="http://schemas.microsoft.com/office/drawing/2014/main" val="10008"/>
                  </a:ext>
                </a:extLst>
              </a:tr>
              <a:tr h="370840">
                <a:tc>
                  <a:txBody>
                    <a:bodyPr/>
                    <a:lstStyle/>
                    <a:p>
                      <a:pPr>
                        <a:spcAft>
                          <a:spcPts val="0"/>
                        </a:spcAft>
                      </a:pPr>
                      <a:r>
                        <a:rPr lang="fr-FR" sz="1200">
                          <a:solidFill>
                            <a:srgbClr val="000000"/>
                          </a:solidFill>
                          <a:latin typeface="Verdana" pitchFamily="34" charset="0"/>
                          <a:ea typeface="Verdana" pitchFamily="34" charset="0"/>
                          <a:cs typeface="Verdana"/>
                        </a:rPr>
                        <a:t>Article 7.2 </a:t>
                      </a:r>
                    </a:p>
                  </a:txBody>
                  <a:tcPr marL="68580" marR="68580" marT="0" marB="0"/>
                </a:tc>
                <a:tc>
                  <a:txBody>
                    <a:bodyPr/>
                    <a:lstStyle/>
                    <a:p>
                      <a:pPr>
                        <a:spcAft>
                          <a:spcPts val="0"/>
                        </a:spcAft>
                      </a:pPr>
                      <a:r>
                        <a:rPr lang="fr-FR" sz="1200" dirty="0">
                          <a:solidFill>
                            <a:srgbClr val="000000"/>
                          </a:solidFill>
                          <a:latin typeface="Verdana" pitchFamily="34" charset="0"/>
                          <a:ea typeface="Verdana" pitchFamily="34" charset="0"/>
                          <a:cs typeface="Verdana"/>
                        </a:rPr>
                        <a:t>Paiement par voie électronique </a:t>
                      </a:r>
                    </a:p>
                  </a:txBody>
                  <a:tcPr marL="68580" marR="68580" marT="0" marB="0"/>
                </a:tc>
                <a:extLst>
                  <a:ext uri="{0D108BD9-81ED-4DB2-BD59-A6C34878D82A}">
                    <a16:rowId xmlns:a16="http://schemas.microsoft.com/office/drawing/2014/main" val="10009"/>
                  </a:ext>
                </a:extLst>
              </a:tr>
              <a:tr h="370840">
                <a:tc>
                  <a:txBody>
                    <a:bodyPr/>
                    <a:lstStyle/>
                    <a:p>
                      <a:pPr>
                        <a:spcAft>
                          <a:spcPts val="0"/>
                        </a:spcAft>
                      </a:pPr>
                      <a:r>
                        <a:rPr lang="fr-FR" sz="1200" dirty="0">
                          <a:solidFill>
                            <a:srgbClr val="000000"/>
                          </a:solidFill>
                          <a:latin typeface="Verdana" pitchFamily="34" charset="0"/>
                          <a:ea typeface="Verdana" pitchFamily="34" charset="0"/>
                          <a:cs typeface="Verdana"/>
                        </a:rPr>
                        <a:t>Article 7.3 </a:t>
                      </a:r>
                    </a:p>
                  </a:txBody>
                  <a:tcPr marL="68580" marR="68580" marT="0" marB="0"/>
                </a:tc>
                <a:tc>
                  <a:txBody>
                    <a:bodyPr/>
                    <a:lstStyle/>
                    <a:p>
                      <a:pPr>
                        <a:spcAft>
                          <a:spcPts val="0"/>
                        </a:spcAft>
                      </a:pPr>
                      <a:r>
                        <a:rPr lang="fr-FR" sz="1200" dirty="0">
                          <a:solidFill>
                            <a:srgbClr val="000000"/>
                          </a:solidFill>
                          <a:latin typeface="Verdana" pitchFamily="34" charset="0"/>
                          <a:ea typeface="Verdana" pitchFamily="34" charset="0"/>
                          <a:cs typeface="Verdana"/>
                        </a:rPr>
                        <a:t>Séparation de la mainlevée de la détermination finale des droits de douane, taxes, redevances et impositions </a:t>
                      </a:r>
                    </a:p>
                  </a:txBody>
                  <a:tcPr marL="68580" marR="68580" marT="0" marB="0"/>
                </a:tc>
                <a:extLst>
                  <a:ext uri="{0D108BD9-81ED-4DB2-BD59-A6C34878D82A}">
                    <a16:rowId xmlns:a16="http://schemas.microsoft.com/office/drawing/2014/main" val="10010"/>
                  </a:ext>
                </a:extLst>
              </a:tr>
            </a:tbl>
          </a:graphicData>
        </a:graphic>
      </p:graphicFrame>
      <p:sp>
        <p:nvSpPr>
          <p:cNvPr id="6" name="Titre 1"/>
          <p:cNvSpPr txBox="1">
            <a:spLocks/>
          </p:cNvSpPr>
          <p:nvPr/>
        </p:nvSpPr>
        <p:spPr>
          <a:xfrm>
            <a:off x="907976" y="269032"/>
            <a:ext cx="7467600" cy="576064"/>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000" b="1" i="0" u="none" strike="noStrike" kern="1200" cap="small" spc="0" normalizeH="0" baseline="0" noProof="0" dirty="0">
                <a:ln>
                  <a:noFill/>
                </a:ln>
                <a:solidFill>
                  <a:schemeClr val="tx1"/>
                </a:solidFill>
                <a:effectLst/>
                <a:uLnTx/>
                <a:uFillTx/>
                <a:latin typeface="+mj-lt"/>
                <a:ea typeface="+mj-ea"/>
                <a:cs typeface="+mj-cs"/>
              </a:rPr>
              <a:t>La notification de </a:t>
            </a:r>
            <a:r>
              <a:rPr kumimoji="0" lang="fr-FR" sz="3000" b="1" i="0" u="none" strike="noStrike" kern="1200" cap="small" spc="0" normalizeH="0" baseline="0" noProof="0" dirty="0" err="1">
                <a:ln>
                  <a:noFill/>
                </a:ln>
                <a:solidFill>
                  <a:schemeClr val="tx1"/>
                </a:solidFill>
                <a:effectLst/>
                <a:uLnTx/>
                <a:uFillTx/>
                <a:latin typeface="+mj-lt"/>
                <a:ea typeface="+mj-ea"/>
                <a:cs typeface="+mj-cs"/>
              </a:rPr>
              <a:t>djibouti</a:t>
            </a:r>
            <a:r>
              <a:rPr kumimoji="0" lang="fr-FR" sz="3000" b="1" i="0" u="none" strike="noStrike" kern="1200" cap="small" spc="0" normalizeH="0" baseline="0" noProof="0" dirty="0">
                <a:ln>
                  <a:noFill/>
                </a:ln>
                <a:solidFill>
                  <a:schemeClr val="tx1"/>
                </a:solidFill>
                <a:effectLst/>
                <a:uLnTx/>
                <a:uFillTx/>
                <a:latin typeface="+mj-lt"/>
                <a:ea typeface="+mj-ea"/>
                <a:cs typeface="+mj-cs"/>
              </a:rPr>
              <a:t> a l’</a:t>
            </a:r>
            <a:r>
              <a:rPr kumimoji="0" lang="fr-FR" sz="3000" b="1" i="0" u="none" strike="noStrike" kern="1200" cap="small" spc="0" normalizeH="0" baseline="0" noProof="0" dirty="0" err="1">
                <a:ln>
                  <a:noFill/>
                </a:ln>
                <a:solidFill>
                  <a:schemeClr val="tx1"/>
                </a:solidFill>
                <a:effectLst/>
                <a:uLnTx/>
                <a:uFillTx/>
                <a:latin typeface="+mj-lt"/>
                <a:ea typeface="+mj-ea"/>
                <a:cs typeface="+mj-cs"/>
              </a:rPr>
              <a:t>afe</a:t>
            </a:r>
            <a:r>
              <a:rPr kumimoji="0" lang="fr-FR" sz="3000" b="1" i="0" u="none" strike="noStrike" kern="1200" cap="small" spc="0" normalizeH="0" baseline="0" noProof="0" dirty="0">
                <a:ln>
                  <a:noFill/>
                </a:ln>
                <a:solidFill>
                  <a:schemeClr val="tx1"/>
                </a:solidFill>
                <a:effectLst/>
                <a:uLnTx/>
                <a:uFillTx/>
                <a:latin typeface="+mj-lt"/>
                <a:ea typeface="+mj-ea"/>
                <a:cs typeface="+mj-cs"/>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562074"/>
          </a:xfrm>
        </p:spPr>
        <p:txBody>
          <a:bodyPr/>
          <a:lstStyle/>
          <a:p>
            <a:pPr algn="ctr"/>
            <a:r>
              <a:rPr lang="fr-FR" b="1" dirty="0">
                <a:solidFill>
                  <a:schemeClr val="tx1"/>
                </a:solidFill>
              </a:rPr>
              <a:t>( Suites)</a:t>
            </a:r>
          </a:p>
        </p:txBody>
      </p:sp>
      <p:graphicFrame>
        <p:nvGraphicFramePr>
          <p:cNvPr id="4" name="Espace réservé du contenu 3"/>
          <p:cNvGraphicFramePr>
            <a:graphicFrameLocks noGrp="1"/>
          </p:cNvGraphicFramePr>
          <p:nvPr>
            <p:ph sz="quarter" idx="1"/>
          </p:nvPr>
        </p:nvGraphicFramePr>
        <p:xfrm>
          <a:off x="539552" y="1412776"/>
          <a:ext cx="7128792" cy="4258764"/>
        </p:xfrm>
        <a:graphic>
          <a:graphicData uri="http://schemas.openxmlformats.org/drawingml/2006/table">
            <a:tbl>
              <a:tblPr firstRow="1" bandRow="1">
                <a:tableStyleId>{5C22544A-7EE6-4342-B048-85BDC9FD1C3A}</a:tableStyleId>
              </a:tblPr>
              <a:tblGrid>
                <a:gridCol w="1737360">
                  <a:extLst>
                    <a:ext uri="{9D8B030D-6E8A-4147-A177-3AD203B41FA5}">
                      <a16:colId xmlns:a16="http://schemas.microsoft.com/office/drawing/2014/main" val="20000"/>
                    </a:ext>
                  </a:extLst>
                </a:gridCol>
                <a:gridCol w="5391432">
                  <a:extLst>
                    <a:ext uri="{9D8B030D-6E8A-4147-A177-3AD203B41FA5}">
                      <a16:colId xmlns:a16="http://schemas.microsoft.com/office/drawing/2014/main" val="20001"/>
                    </a:ext>
                  </a:extLst>
                </a:gridCol>
              </a:tblGrid>
              <a:tr h="346464">
                <a:tc>
                  <a:txBody>
                    <a:bodyPr/>
                    <a:lstStyle/>
                    <a:p>
                      <a:pPr algn="ctr"/>
                      <a:r>
                        <a:rPr lang="fr-FR" sz="1200" b="1" dirty="0">
                          <a:solidFill>
                            <a:schemeClr val="tx1"/>
                          </a:solidFill>
                          <a:latin typeface="Verdana" pitchFamily="34" charset="0"/>
                          <a:ea typeface="Verdana" pitchFamily="34" charset="0"/>
                        </a:rPr>
                        <a:t>Dispositions</a:t>
                      </a:r>
                    </a:p>
                  </a:txBody>
                  <a:tcPr/>
                </a:tc>
                <a:tc>
                  <a:txBody>
                    <a:bodyPr/>
                    <a:lstStyle/>
                    <a:p>
                      <a:pPr algn="ctr">
                        <a:spcAft>
                          <a:spcPts val="0"/>
                        </a:spcAft>
                      </a:pPr>
                      <a:endParaRPr lang="fr-FR" sz="1200" b="1" dirty="0">
                        <a:solidFill>
                          <a:srgbClr val="000000"/>
                        </a:solidFill>
                        <a:latin typeface="Verdana" pitchFamily="34" charset="0"/>
                        <a:ea typeface="Verdana" pitchFamily="34" charset="0"/>
                        <a:cs typeface="Verdana"/>
                      </a:endParaRPr>
                    </a:p>
                    <a:p>
                      <a:pPr algn="ctr">
                        <a:spcAft>
                          <a:spcPts val="0"/>
                        </a:spcAft>
                      </a:pPr>
                      <a:r>
                        <a:rPr lang="fr-FR" sz="1200" b="1" dirty="0">
                          <a:solidFill>
                            <a:srgbClr val="000000"/>
                          </a:solidFill>
                          <a:latin typeface="Verdana" pitchFamily="34" charset="0"/>
                          <a:ea typeface="Verdana" pitchFamily="34" charset="0"/>
                          <a:cs typeface="Verdana"/>
                        </a:rPr>
                        <a:t>intitulé/description </a:t>
                      </a:r>
                    </a:p>
                  </a:txBody>
                  <a:tcPr marL="68580" marR="68580" marT="0" marB="0"/>
                </a:tc>
                <a:extLst>
                  <a:ext uri="{0D108BD9-81ED-4DB2-BD59-A6C34878D82A}">
                    <a16:rowId xmlns:a16="http://schemas.microsoft.com/office/drawing/2014/main" val="10000"/>
                  </a:ext>
                </a:extLst>
              </a:tr>
              <a:tr h="351276">
                <a:tc>
                  <a:txBody>
                    <a:bodyPr/>
                    <a:lstStyle/>
                    <a:p>
                      <a:pPr>
                        <a:spcAft>
                          <a:spcPts val="0"/>
                        </a:spcAft>
                      </a:pPr>
                      <a:r>
                        <a:rPr lang="fr-FR" sz="1200" dirty="0">
                          <a:solidFill>
                            <a:srgbClr val="000000"/>
                          </a:solidFill>
                          <a:latin typeface="Verdana" pitchFamily="34" charset="0"/>
                          <a:ea typeface="Verdana" pitchFamily="34" charset="0"/>
                          <a:cs typeface="Verdana"/>
                        </a:rPr>
                        <a:t>Article 7.4 </a:t>
                      </a:r>
                    </a:p>
                  </a:txBody>
                  <a:tcPr marL="68580" marR="68580" marT="0" marB="0"/>
                </a:tc>
                <a:tc>
                  <a:txBody>
                    <a:bodyPr/>
                    <a:lstStyle/>
                    <a:p>
                      <a:pPr>
                        <a:spcAft>
                          <a:spcPts val="0"/>
                        </a:spcAft>
                      </a:pPr>
                      <a:r>
                        <a:rPr lang="fr-FR" sz="1200">
                          <a:solidFill>
                            <a:srgbClr val="000000"/>
                          </a:solidFill>
                          <a:latin typeface="Verdana" pitchFamily="34" charset="0"/>
                          <a:ea typeface="Verdana" pitchFamily="34" charset="0"/>
                          <a:cs typeface="Verdana"/>
                        </a:rPr>
                        <a:t>Gestion des risques </a:t>
                      </a:r>
                    </a:p>
                  </a:txBody>
                  <a:tcPr marL="68580" marR="68580" marT="0" marB="0"/>
                </a:tc>
                <a:extLst>
                  <a:ext uri="{0D108BD9-81ED-4DB2-BD59-A6C34878D82A}">
                    <a16:rowId xmlns:a16="http://schemas.microsoft.com/office/drawing/2014/main" val="10001"/>
                  </a:ext>
                </a:extLst>
              </a:tr>
              <a:tr h="351276">
                <a:tc>
                  <a:txBody>
                    <a:bodyPr/>
                    <a:lstStyle/>
                    <a:p>
                      <a:pPr>
                        <a:spcAft>
                          <a:spcPts val="0"/>
                        </a:spcAft>
                      </a:pPr>
                      <a:r>
                        <a:rPr lang="fr-FR" sz="1200">
                          <a:solidFill>
                            <a:srgbClr val="000000"/>
                          </a:solidFill>
                          <a:latin typeface="Verdana" pitchFamily="34" charset="0"/>
                          <a:ea typeface="Verdana" pitchFamily="34" charset="0"/>
                          <a:cs typeface="Verdana"/>
                        </a:rPr>
                        <a:t>Article 7.5 </a:t>
                      </a:r>
                    </a:p>
                  </a:txBody>
                  <a:tcPr marL="68580" marR="68580" marT="0" marB="0"/>
                </a:tc>
                <a:tc>
                  <a:txBody>
                    <a:bodyPr/>
                    <a:lstStyle/>
                    <a:p>
                      <a:pPr>
                        <a:spcAft>
                          <a:spcPts val="0"/>
                        </a:spcAft>
                      </a:pPr>
                      <a:r>
                        <a:rPr lang="fr-FR" sz="1200">
                          <a:solidFill>
                            <a:srgbClr val="000000"/>
                          </a:solidFill>
                          <a:latin typeface="Verdana" pitchFamily="34" charset="0"/>
                          <a:ea typeface="Verdana" pitchFamily="34" charset="0"/>
                          <a:cs typeface="Verdana"/>
                        </a:rPr>
                        <a:t>Contrôle après dédouanement </a:t>
                      </a:r>
                    </a:p>
                  </a:txBody>
                  <a:tcPr marL="68580" marR="68580" marT="0" marB="0"/>
                </a:tc>
                <a:extLst>
                  <a:ext uri="{0D108BD9-81ED-4DB2-BD59-A6C34878D82A}">
                    <a16:rowId xmlns:a16="http://schemas.microsoft.com/office/drawing/2014/main" val="10002"/>
                  </a:ext>
                </a:extLst>
              </a:tr>
              <a:tr h="351276">
                <a:tc>
                  <a:txBody>
                    <a:bodyPr/>
                    <a:lstStyle/>
                    <a:p>
                      <a:pPr>
                        <a:spcAft>
                          <a:spcPts val="0"/>
                        </a:spcAft>
                      </a:pPr>
                      <a:r>
                        <a:rPr lang="fr-FR" sz="1200">
                          <a:solidFill>
                            <a:srgbClr val="000000"/>
                          </a:solidFill>
                          <a:latin typeface="Verdana" pitchFamily="34" charset="0"/>
                          <a:ea typeface="Verdana" pitchFamily="34" charset="0"/>
                          <a:cs typeface="Verdana"/>
                        </a:rPr>
                        <a:t>Article 7.7 </a:t>
                      </a:r>
                    </a:p>
                  </a:txBody>
                  <a:tcPr marL="68580" marR="68580" marT="0" marB="0"/>
                </a:tc>
                <a:tc>
                  <a:txBody>
                    <a:bodyPr/>
                    <a:lstStyle/>
                    <a:p>
                      <a:pPr>
                        <a:spcAft>
                          <a:spcPts val="0"/>
                        </a:spcAft>
                      </a:pPr>
                      <a:r>
                        <a:rPr lang="fr-FR" sz="1200" dirty="0">
                          <a:solidFill>
                            <a:srgbClr val="000000"/>
                          </a:solidFill>
                          <a:latin typeface="Verdana" pitchFamily="34" charset="0"/>
                          <a:ea typeface="Verdana" pitchFamily="34" charset="0"/>
                          <a:cs typeface="Verdana"/>
                        </a:rPr>
                        <a:t>Mesures de facilitation des échanges pour les opérateurs agréés </a:t>
                      </a:r>
                    </a:p>
                  </a:txBody>
                  <a:tcPr marL="68580" marR="68580" marT="0" marB="0"/>
                </a:tc>
                <a:extLst>
                  <a:ext uri="{0D108BD9-81ED-4DB2-BD59-A6C34878D82A}">
                    <a16:rowId xmlns:a16="http://schemas.microsoft.com/office/drawing/2014/main" val="10003"/>
                  </a:ext>
                </a:extLst>
              </a:tr>
              <a:tr h="351276">
                <a:tc>
                  <a:txBody>
                    <a:bodyPr/>
                    <a:lstStyle/>
                    <a:p>
                      <a:pPr>
                        <a:spcAft>
                          <a:spcPts val="0"/>
                        </a:spcAft>
                      </a:pPr>
                      <a:r>
                        <a:rPr lang="fr-FR" sz="1200">
                          <a:solidFill>
                            <a:srgbClr val="000000"/>
                          </a:solidFill>
                          <a:latin typeface="Verdana" pitchFamily="34" charset="0"/>
                          <a:ea typeface="Verdana" pitchFamily="34" charset="0"/>
                          <a:cs typeface="Verdana"/>
                        </a:rPr>
                        <a:t>Article 7.8 </a:t>
                      </a:r>
                    </a:p>
                  </a:txBody>
                  <a:tcPr marL="68580" marR="68580" marT="0" marB="0"/>
                </a:tc>
                <a:tc>
                  <a:txBody>
                    <a:bodyPr/>
                    <a:lstStyle/>
                    <a:p>
                      <a:pPr>
                        <a:spcAft>
                          <a:spcPts val="0"/>
                        </a:spcAft>
                      </a:pPr>
                      <a:r>
                        <a:rPr lang="fr-FR" sz="1200">
                          <a:solidFill>
                            <a:srgbClr val="000000"/>
                          </a:solidFill>
                          <a:latin typeface="Verdana" pitchFamily="34" charset="0"/>
                          <a:ea typeface="Verdana" pitchFamily="34" charset="0"/>
                          <a:cs typeface="Verdana"/>
                        </a:rPr>
                        <a:t>Envois accélérés </a:t>
                      </a:r>
                    </a:p>
                  </a:txBody>
                  <a:tcPr marL="68580" marR="68580" marT="0" marB="0"/>
                </a:tc>
                <a:extLst>
                  <a:ext uri="{0D108BD9-81ED-4DB2-BD59-A6C34878D82A}">
                    <a16:rowId xmlns:a16="http://schemas.microsoft.com/office/drawing/2014/main" val="10004"/>
                  </a:ext>
                </a:extLst>
              </a:tr>
              <a:tr h="351276">
                <a:tc>
                  <a:txBody>
                    <a:bodyPr/>
                    <a:lstStyle/>
                    <a:p>
                      <a:pPr>
                        <a:spcAft>
                          <a:spcPts val="0"/>
                        </a:spcAft>
                      </a:pPr>
                      <a:r>
                        <a:rPr lang="fr-FR" sz="1200">
                          <a:solidFill>
                            <a:srgbClr val="000000"/>
                          </a:solidFill>
                          <a:latin typeface="Verdana" pitchFamily="34" charset="0"/>
                          <a:ea typeface="Verdana" pitchFamily="34" charset="0"/>
                          <a:cs typeface="Verdana"/>
                        </a:rPr>
                        <a:t>Article 10.3 </a:t>
                      </a:r>
                    </a:p>
                  </a:txBody>
                  <a:tcPr marL="68580" marR="68580" marT="0" marB="0"/>
                </a:tc>
                <a:tc>
                  <a:txBody>
                    <a:bodyPr/>
                    <a:lstStyle/>
                    <a:p>
                      <a:pPr>
                        <a:spcAft>
                          <a:spcPts val="0"/>
                        </a:spcAft>
                      </a:pPr>
                      <a:r>
                        <a:rPr lang="fr-FR" sz="1200">
                          <a:solidFill>
                            <a:srgbClr val="000000"/>
                          </a:solidFill>
                          <a:latin typeface="Verdana" pitchFamily="34" charset="0"/>
                          <a:ea typeface="Verdana" pitchFamily="34" charset="0"/>
                          <a:cs typeface="Verdana"/>
                        </a:rPr>
                        <a:t>Utilisation des normes internationales </a:t>
                      </a:r>
                    </a:p>
                  </a:txBody>
                  <a:tcPr marL="68580" marR="68580" marT="0" marB="0"/>
                </a:tc>
                <a:extLst>
                  <a:ext uri="{0D108BD9-81ED-4DB2-BD59-A6C34878D82A}">
                    <a16:rowId xmlns:a16="http://schemas.microsoft.com/office/drawing/2014/main" val="10005"/>
                  </a:ext>
                </a:extLst>
              </a:tr>
              <a:tr h="351276">
                <a:tc>
                  <a:txBody>
                    <a:bodyPr/>
                    <a:lstStyle/>
                    <a:p>
                      <a:pPr>
                        <a:spcAft>
                          <a:spcPts val="0"/>
                        </a:spcAft>
                      </a:pPr>
                      <a:r>
                        <a:rPr lang="fr-FR" sz="1200">
                          <a:solidFill>
                            <a:srgbClr val="000000"/>
                          </a:solidFill>
                          <a:latin typeface="Verdana" pitchFamily="34" charset="0"/>
                          <a:ea typeface="Verdana" pitchFamily="34" charset="0"/>
                          <a:cs typeface="Verdana"/>
                        </a:rPr>
                        <a:t>Article 10.4 </a:t>
                      </a:r>
                    </a:p>
                  </a:txBody>
                  <a:tcPr marL="68580" marR="68580" marT="0" marB="0"/>
                </a:tc>
                <a:tc>
                  <a:txBody>
                    <a:bodyPr/>
                    <a:lstStyle/>
                    <a:p>
                      <a:pPr>
                        <a:spcAft>
                          <a:spcPts val="0"/>
                        </a:spcAft>
                      </a:pPr>
                      <a:r>
                        <a:rPr lang="fr-FR" sz="1200" dirty="0">
                          <a:solidFill>
                            <a:srgbClr val="000000"/>
                          </a:solidFill>
                          <a:latin typeface="Verdana" pitchFamily="34" charset="0"/>
                          <a:ea typeface="Verdana" pitchFamily="34" charset="0"/>
                          <a:cs typeface="Verdana"/>
                        </a:rPr>
                        <a:t>Guichet unique </a:t>
                      </a:r>
                    </a:p>
                  </a:txBody>
                  <a:tcPr marL="68580" marR="68580" marT="0" marB="0"/>
                </a:tc>
                <a:extLst>
                  <a:ext uri="{0D108BD9-81ED-4DB2-BD59-A6C34878D82A}">
                    <a16:rowId xmlns:a16="http://schemas.microsoft.com/office/drawing/2014/main" val="10006"/>
                  </a:ext>
                </a:extLst>
              </a:tr>
              <a:tr h="351276">
                <a:tc>
                  <a:txBody>
                    <a:bodyPr/>
                    <a:lstStyle/>
                    <a:p>
                      <a:pPr>
                        <a:spcAft>
                          <a:spcPts val="0"/>
                        </a:spcAft>
                      </a:pPr>
                      <a:r>
                        <a:rPr lang="fr-FR" sz="1200" dirty="0">
                          <a:solidFill>
                            <a:srgbClr val="000000"/>
                          </a:solidFill>
                          <a:latin typeface="Verdana" pitchFamily="34" charset="0"/>
                          <a:ea typeface="Verdana" pitchFamily="34" charset="0"/>
                          <a:cs typeface="Verdana"/>
                        </a:rPr>
                        <a:t>Article 10.7 </a:t>
                      </a:r>
                    </a:p>
                  </a:txBody>
                  <a:tcPr marL="68580" marR="68580" marT="0" marB="0"/>
                </a:tc>
                <a:tc>
                  <a:txBody>
                    <a:bodyPr/>
                    <a:lstStyle/>
                    <a:p>
                      <a:pPr>
                        <a:spcAft>
                          <a:spcPts val="0"/>
                        </a:spcAft>
                      </a:pPr>
                      <a:r>
                        <a:rPr lang="fr-FR" sz="1200">
                          <a:solidFill>
                            <a:srgbClr val="000000"/>
                          </a:solidFill>
                          <a:latin typeface="Verdana" pitchFamily="34" charset="0"/>
                          <a:ea typeface="Verdana" pitchFamily="34" charset="0"/>
                          <a:cs typeface="Verdana"/>
                        </a:rPr>
                        <a:t>Procédures communes à la frontière et prescriptions uniformes en matière de documents requis </a:t>
                      </a:r>
                    </a:p>
                  </a:txBody>
                  <a:tcPr marL="68580" marR="68580" marT="0" marB="0"/>
                </a:tc>
                <a:extLst>
                  <a:ext uri="{0D108BD9-81ED-4DB2-BD59-A6C34878D82A}">
                    <a16:rowId xmlns:a16="http://schemas.microsoft.com/office/drawing/2014/main" val="10007"/>
                  </a:ext>
                </a:extLst>
              </a:tr>
              <a:tr h="351276">
                <a:tc>
                  <a:txBody>
                    <a:bodyPr/>
                    <a:lstStyle/>
                    <a:p>
                      <a:pPr>
                        <a:spcAft>
                          <a:spcPts val="0"/>
                        </a:spcAft>
                      </a:pPr>
                      <a:r>
                        <a:rPr lang="fr-FR" sz="1200">
                          <a:solidFill>
                            <a:srgbClr val="000000"/>
                          </a:solidFill>
                          <a:latin typeface="Verdana" pitchFamily="34" charset="0"/>
                          <a:ea typeface="Verdana" pitchFamily="34" charset="0"/>
                          <a:cs typeface="Verdana"/>
                        </a:rPr>
                        <a:t>Article 11.1-11.3 </a:t>
                      </a:r>
                    </a:p>
                  </a:txBody>
                  <a:tcPr marL="68580" marR="68580" marT="0" marB="0"/>
                </a:tc>
                <a:tc>
                  <a:txBody>
                    <a:bodyPr/>
                    <a:lstStyle/>
                    <a:p>
                      <a:pPr>
                        <a:lnSpc>
                          <a:spcPct val="115000"/>
                        </a:lnSpc>
                        <a:spcAft>
                          <a:spcPts val="0"/>
                        </a:spcAft>
                      </a:pPr>
                      <a:endParaRPr lang="fr-FR" sz="1200">
                        <a:latin typeface="Verdana" pitchFamily="34" charset="0"/>
                        <a:ea typeface="Verdana" pitchFamily="34" charset="0"/>
                        <a:cs typeface="Times New Roman"/>
                      </a:endParaRPr>
                    </a:p>
                  </a:txBody>
                  <a:tcPr marL="68580" marR="68580" marT="0" marB="0"/>
                </a:tc>
                <a:extLst>
                  <a:ext uri="{0D108BD9-81ED-4DB2-BD59-A6C34878D82A}">
                    <a16:rowId xmlns:a16="http://schemas.microsoft.com/office/drawing/2014/main" val="10008"/>
                  </a:ext>
                </a:extLst>
              </a:tr>
              <a:tr h="351276">
                <a:tc>
                  <a:txBody>
                    <a:bodyPr/>
                    <a:lstStyle/>
                    <a:p>
                      <a:pPr>
                        <a:spcAft>
                          <a:spcPts val="0"/>
                        </a:spcAft>
                      </a:pPr>
                      <a:r>
                        <a:rPr lang="fr-FR" sz="1200">
                          <a:solidFill>
                            <a:srgbClr val="000000"/>
                          </a:solidFill>
                          <a:latin typeface="Verdana" pitchFamily="34" charset="0"/>
                          <a:ea typeface="Verdana" pitchFamily="34" charset="0"/>
                          <a:cs typeface="Verdana"/>
                        </a:rPr>
                        <a:t>Article 11.5-11.10 </a:t>
                      </a:r>
                    </a:p>
                  </a:txBody>
                  <a:tcPr marL="68580" marR="68580" marT="0" marB="0"/>
                </a:tc>
                <a:tc>
                  <a:txBody>
                    <a:bodyPr/>
                    <a:lstStyle/>
                    <a:p>
                      <a:pPr>
                        <a:lnSpc>
                          <a:spcPct val="115000"/>
                        </a:lnSpc>
                        <a:spcAft>
                          <a:spcPts val="0"/>
                        </a:spcAft>
                      </a:pPr>
                      <a:endParaRPr lang="fr-FR" sz="1200">
                        <a:latin typeface="Verdana" pitchFamily="34" charset="0"/>
                        <a:ea typeface="Verdana" pitchFamily="34" charset="0"/>
                        <a:cs typeface="Times New Roman"/>
                      </a:endParaRPr>
                    </a:p>
                  </a:txBody>
                  <a:tcPr marL="68580" marR="68580" marT="0" marB="0"/>
                </a:tc>
                <a:extLst>
                  <a:ext uri="{0D108BD9-81ED-4DB2-BD59-A6C34878D82A}">
                    <a16:rowId xmlns:a16="http://schemas.microsoft.com/office/drawing/2014/main" val="10009"/>
                  </a:ext>
                </a:extLst>
              </a:tr>
              <a:tr h="351276">
                <a:tc>
                  <a:txBody>
                    <a:bodyPr/>
                    <a:lstStyle/>
                    <a:p>
                      <a:pPr>
                        <a:spcAft>
                          <a:spcPts val="0"/>
                        </a:spcAft>
                      </a:pPr>
                      <a:r>
                        <a:rPr lang="fr-FR" sz="1200" dirty="0">
                          <a:solidFill>
                            <a:srgbClr val="000000"/>
                          </a:solidFill>
                          <a:latin typeface="Verdana" pitchFamily="34" charset="0"/>
                          <a:ea typeface="Verdana" pitchFamily="34" charset="0"/>
                          <a:cs typeface="Verdana"/>
                        </a:rPr>
                        <a:t>Article 11.11-11.17 </a:t>
                      </a:r>
                    </a:p>
                  </a:txBody>
                  <a:tcPr marL="68580" marR="68580" marT="0" marB="0"/>
                </a:tc>
                <a:tc>
                  <a:txBody>
                    <a:bodyPr/>
                    <a:lstStyle/>
                    <a:p>
                      <a:pPr>
                        <a:lnSpc>
                          <a:spcPct val="115000"/>
                        </a:lnSpc>
                        <a:spcAft>
                          <a:spcPts val="0"/>
                        </a:spcAft>
                      </a:pPr>
                      <a:endParaRPr lang="fr-FR" sz="1200" dirty="0">
                        <a:latin typeface="Verdana" pitchFamily="34" charset="0"/>
                        <a:ea typeface="Verdana" pitchFamily="34" charset="0"/>
                        <a:cs typeface="Times New Roman"/>
                      </a:endParaRPr>
                    </a:p>
                  </a:txBody>
                  <a:tcPr marL="68580" marR="68580" marT="0" marB="0"/>
                </a:tc>
                <a:extLst>
                  <a:ext uri="{0D108BD9-81ED-4DB2-BD59-A6C34878D82A}">
                    <a16:rowId xmlns:a16="http://schemas.microsoft.com/office/drawing/2014/main" val="10010"/>
                  </a:ext>
                </a:extLst>
              </a:tr>
              <a:tr h="3512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fr-FR" sz="1200" b="0" kern="1200" dirty="0">
                          <a:solidFill>
                            <a:schemeClr val="dk1"/>
                          </a:solidFill>
                          <a:latin typeface="Verdana" pitchFamily="34" charset="0"/>
                          <a:ea typeface="Verdana" pitchFamily="34" charset="0"/>
                          <a:cs typeface="+mn-cs"/>
                        </a:rPr>
                        <a:t>Article 12</a:t>
                      </a:r>
                    </a:p>
                    <a:p>
                      <a:pPr>
                        <a:spcAft>
                          <a:spcPts val="0"/>
                        </a:spcAft>
                      </a:pPr>
                      <a:endParaRPr lang="fr-FR" sz="1200" dirty="0">
                        <a:solidFill>
                          <a:srgbClr val="000000"/>
                        </a:solidFill>
                        <a:latin typeface="Verdana" pitchFamily="34" charset="0"/>
                        <a:ea typeface="Verdana" pitchFamily="34" charset="0"/>
                        <a:cs typeface="Verdana"/>
                      </a:endParaRPr>
                    </a:p>
                  </a:txBody>
                  <a:tcPr marL="68580" marR="68580" marT="0" marB="0"/>
                </a:tc>
                <a:tc>
                  <a:txBody>
                    <a:bodyPr/>
                    <a:lstStyle/>
                    <a:p>
                      <a:pPr>
                        <a:lnSpc>
                          <a:spcPct val="115000"/>
                        </a:lnSpc>
                        <a:spcAft>
                          <a:spcPts val="0"/>
                        </a:spcAft>
                      </a:pPr>
                      <a:r>
                        <a:rPr kumimoji="0" lang="fr-FR" sz="1200" b="0" kern="1200" dirty="0">
                          <a:solidFill>
                            <a:schemeClr val="dk1"/>
                          </a:solidFill>
                          <a:latin typeface="Verdana" pitchFamily="34" charset="0"/>
                          <a:ea typeface="Verdana" pitchFamily="34" charset="0"/>
                          <a:cs typeface="+mn-cs"/>
                        </a:rPr>
                        <a:t>Coopération douanière </a:t>
                      </a:r>
                      <a:endParaRPr lang="fr-FR" sz="1200" dirty="0">
                        <a:latin typeface="Verdana" pitchFamily="34" charset="0"/>
                        <a:ea typeface="Verdana" pitchFamily="34" charset="0"/>
                        <a:cs typeface="Times New Roman"/>
                      </a:endParaRPr>
                    </a:p>
                  </a:txBody>
                  <a:tcPr marL="68580" marR="68580" marT="0" marB="0"/>
                </a:tc>
                <a:extLst>
                  <a:ext uri="{0D108BD9-81ED-4DB2-BD59-A6C34878D82A}">
                    <a16:rowId xmlns:a16="http://schemas.microsoft.com/office/drawing/2014/main" val="10011"/>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60648"/>
            <a:ext cx="7467600" cy="648072"/>
          </a:xfrm>
        </p:spPr>
        <p:txBody>
          <a:bodyPr>
            <a:normAutofit/>
          </a:bodyPr>
          <a:lstStyle/>
          <a:p>
            <a:r>
              <a:rPr lang="fr-FR" sz="2400" b="1" dirty="0">
                <a:solidFill>
                  <a:schemeClr val="tx1"/>
                </a:solidFill>
              </a:rPr>
              <a:t>CATEGORIE B</a:t>
            </a:r>
          </a:p>
        </p:txBody>
      </p:sp>
      <p:graphicFrame>
        <p:nvGraphicFramePr>
          <p:cNvPr id="4" name="Espace réservé du contenu 3"/>
          <p:cNvGraphicFramePr>
            <a:graphicFrameLocks noGrp="1"/>
          </p:cNvGraphicFramePr>
          <p:nvPr>
            <p:ph sz="quarter" idx="1"/>
          </p:nvPr>
        </p:nvGraphicFramePr>
        <p:xfrm>
          <a:off x="539552" y="1628800"/>
          <a:ext cx="7560840" cy="4840732"/>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20000"/>
                    </a:ext>
                  </a:extLst>
                </a:gridCol>
                <a:gridCol w="5904656">
                  <a:extLst>
                    <a:ext uri="{9D8B030D-6E8A-4147-A177-3AD203B41FA5}">
                      <a16:colId xmlns:a16="http://schemas.microsoft.com/office/drawing/2014/main" val="20001"/>
                    </a:ext>
                  </a:extLst>
                </a:gridCol>
              </a:tblGrid>
              <a:tr h="370840">
                <a:tc>
                  <a:txBody>
                    <a:bodyPr/>
                    <a:lstStyle/>
                    <a:p>
                      <a:pPr algn="ctr"/>
                      <a:r>
                        <a:rPr lang="fr-FR" sz="1600" b="1" dirty="0" err="1">
                          <a:solidFill>
                            <a:schemeClr val="tx1"/>
                          </a:solidFill>
                          <a:latin typeface="Verdana" pitchFamily="34" charset="0"/>
                          <a:ea typeface="Verdana" pitchFamily="34" charset="0"/>
                        </a:rPr>
                        <a:t>Dsipositions</a:t>
                      </a:r>
                      <a:endParaRPr lang="fr-FR" sz="1600" b="1" dirty="0">
                        <a:solidFill>
                          <a:schemeClr val="tx1"/>
                        </a:solidFill>
                        <a:latin typeface="Verdana" pitchFamily="34" charset="0"/>
                        <a:ea typeface="Verdana" pitchFamily="34" charset="0"/>
                      </a:endParaRPr>
                    </a:p>
                  </a:txBody>
                  <a:tcPr/>
                </a:tc>
                <a:tc>
                  <a:txBody>
                    <a:bodyPr/>
                    <a:lstStyle/>
                    <a:p>
                      <a:pPr algn="ctr">
                        <a:spcAft>
                          <a:spcPts val="0"/>
                        </a:spcAft>
                      </a:pPr>
                      <a:endParaRPr lang="fr-FR" sz="1600" b="1" dirty="0">
                        <a:solidFill>
                          <a:srgbClr val="000000"/>
                        </a:solidFill>
                        <a:latin typeface="Verdana"/>
                        <a:ea typeface="Calibri"/>
                        <a:cs typeface="Verdana"/>
                      </a:endParaRPr>
                    </a:p>
                    <a:p>
                      <a:pPr algn="ctr">
                        <a:spcAft>
                          <a:spcPts val="0"/>
                        </a:spcAft>
                      </a:pPr>
                      <a:r>
                        <a:rPr lang="fr-FR" sz="1600" b="1" dirty="0">
                          <a:solidFill>
                            <a:srgbClr val="000000"/>
                          </a:solidFill>
                          <a:latin typeface="Verdana"/>
                          <a:ea typeface="Calibri"/>
                          <a:cs typeface="Verdana"/>
                        </a:rPr>
                        <a:t>intitulé/description </a:t>
                      </a:r>
                    </a:p>
                  </a:txBody>
                  <a:tcPr marL="68580" marR="68580" marT="0" marB="0"/>
                </a:tc>
                <a:extLst>
                  <a:ext uri="{0D108BD9-81ED-4DB2-BD59-A6C34878D82A}">
                    <a16:rowId xmlns:a16="http://schemas.microsoft.com/office/drawing/2014/main" val="10000"/>
                  </a:ext>
                </a:extLst>
              </a:tr>
              <a:tr h="370840">
                <a:tc>
                  <a:txBody>
                    <a:bodyPr/>
                    <a:lstStyle/>
                    <a:p>
                      <a:pPr>
                        <a:spcAft>
                          <a:spcPts val="0"/>
                        </a:spcAft>
                      </a:pPr>
                      <a:r>
                        <a:rPr lang="fr-FR" sz="1400" dirty="0">
                          <a:solidFill>
                            <a:srgbClr val="000000"/>
                          </a:solidFill>
                          <a:latin typeface="Verdana"/>
                          <a:ea typeface="Calibri"/>
                          <a:cs typeface="Verdana"/>
                        </a:rPr>
                        <a:t>Article 2.1 </a:t>
                      </a:r>
                    </a:p>
                  </a:txBody>
                  <a:tcPr marL="68580" marR="68580" marT="0" marB="0"/>
                </a:tc>
                <a:tc>
                  <a:txBody>
                    <a:bodyPr/>
                    <a:lstStyle/>
                    <a:p>
                      <a:pPr>
                        <a:spcAft>
                          <a:spcPts val="0"/>
                        </a:spcAft>
                      </a:pPr>
                      <a:r>
                        <a:rPr lang="fr-FR" sz="1400" dirty="0">
                          <a:solidFill>
                            <a:srgbClr val="000000"/>
                          </a:solidFill>
                          <a:latin typeface="Verdana"/>
                          <a:ea typeface="Calibri"/>
                          <a:cs typeface="Verdana"/>
                        </a:rPr>
                        <a:t>Possibilité de présenter des observations et renseignements avant l'entrée en vigueur </a:t>
                      </a:r>
                    </a:p>
                  </a:txBody>
                  <a:tcPr marL="68580" marR="68580" marT="0" marB="0"/>
                </a:tc>
                <a:extLst>
                  <a:ext uri="{0D108BD9-81ED-4DB2-BD59-A6C34878D82A}">
                    <a16:rowId xmlns:a16="http://schemas.microsoft.com/office/drawing/2014/main" val="10001"/>
                  </a:ext>
                </a:extLst>
              </a:tr>
              <a:tr h="370840">
                <a:tc>
                  <a:txBody>
                    <a:bodyPr/>
                    <a:lstStyle/>
                    <a:p>
                      <a:pPr>
                        <a:spcAft>
                          <a:spcPts val="0"/>
                        </a:spcAft>
                      </a:pPr>
                      <a:r>
                        <a:rPr lang="fr-FR" sz="1400">
                          <a:solidFill>
                            <a:srgbClr val="000000"/>
                          </a:solidFill>
                          <a:latin typeface="Verdana" pitchFamily="34" charset="0"/>
                          <a:ea typeface="Verdana" pitchFamily="34" charset="0"/>
                          <a:cs typeface="Verdana"/>
                        </a:rPr>
                        <a:t>Article 2.2</a:t>
                      </a:r>
                    </a:p>
                  </a:txBody>
                  <a:tcPr marL="68580" marR="68580" marT="0" marB="0"/>
                </a:tc>
                <a:tc>
                  <a:txBody>
                    <a:bodyPr/>
                    <a:lstStyle/>
                    <a:p>
                      <a:pPr>
                        <a:spcAft>
                          <a:spcPts val="0"/>
                        </a:spcAft>
                      </a:pPr>
                      <a:r>
                        <a:rPr lang="fr-FR" sz="1400">
                          <a:solidFill>
                            <a:srgbClr val="000000"/>
                          </a:solidFill>
                          <a:latin typeface="Verdana" pitchFamily="34" charset="0"/>
                          <a:ea typeface="Verdana" pitchFamily="34" charset="0"/>
                          <a:cs typeface="Verdana"/>
                        </a:rPr>
                        <a:t>Consultations </a:t>
                      </a:r>
                    </a:p>
                  </a:txBody>
                  <a:tcPr marL="68580" marR="68580" marT="0" marB="0"/>
                </a:tc>
                <a:extLst>
                  <a:ext uri="{0D108BD9-81ED-4DB2-BD59-A6C34878D82A}">
                    <a16:rowId xmlns:a16="http://schemas.microsoft.com/office/drawing/2014/main" val="10002"/>
                  </a:ext>
                </a:extLst>
              </a:tr>
              <a:tr h="370840">
                <a:tc>
                  <a:txBody>
                    <a:bodyPr/>
                    <a:lstStyle/>
                    <a:p>
                      <a:pPr>
                        <a:spcAft>
                          <a:spcPts val="0"/>
                        </a:spcAft>
                      </a:pPr>
                      <a:r>
                        <a:rPr lang="fr-FR" sz="1400">
                          <a:solidFill>
                            <a:srgbClr val="000000"/>
                          </a:solidFill>
                          <a:latin typeface="Verdana" pitchFamily="34" charset="0"/>
                          <a:ea typeface="Verdana" pitchFamily="34" charset="0"/>
                          <a:cs typeface="Verdana"/>
                        </a:rPr>
                        <a:t>Article 6.1 </a:t>
                      </a:r>
                    </a:p>
                  </a:txBody>
                  <a:tcPr marL="68580" marR="68580" marT="0" marB="0"/>
                </a:tc>
                <a:tc>
                  <a:txBody>
                    <a:bodyPr/>
                    <a:lstStyle/>
                    <a:p>
                      <a:pPr>
                        <a:spcAft>
                          <a:spcPts val="0"/>
                        </a:spcAft>
                      </a:pPr>
                      <a:r>
                        <a:rPr lang="fr-FR" sz="1400">
                          <a:solidFill>
                            <a:srgbClr val="000000"/>
                          </a:solidFill>
                          <a:latin typeface="Verdana" pitchFamily="34" charset="0"/>
                          <a:ea typeface="Verdana" pitchFamily="34" charset="0"/>
                          <a:cs typeface="Verdana"/>
                        </a:rPr>
                        <a:t>Disciplines générales concernant les redevances et impositions imposées à l'importation et à l'exportation ou à l'occasion de l'importation et de l'exportation </a:t>
                      </a:r>
                    </a:p>
                  </a:txBody>
                  <a:tcPr marL="68580" marR="68580" marT="0" marB="0"/>
                </a:tc>
                <a:extLst>
                  <a:ext uri="{0D108BD9-81ED-4DB2-BD59-A6C34878D82A}">
                    <a16:rowId xmlns:a16="http://schemas.microsoft.com/office/drawing/2014/main" val="10003"/>
                  </a:ext>
                </a:extLst>
              </a:tr>
              <a:tr h="370840">
                <a:tc>
                  <a:txBody>
                    <a:bodyPr/>
                    <a:lstStyle/>
                    <a:p>
                      <a:pPr>
                        <a:spcAft>
                          <a:spcPts val="0"/>
                        </a:spcAft>
                      </a:pPr>
                      <a:r>
                        <a:rPr lang="fr-FR" sz="1400" dirty="0">
                          <a:solidFill>
                            <a:srgbClr val="000000"/>
                          </a:solidFill>
                          <a:latin typeface="Verdana" pitchFamily="34" charset="0"/>
                          <a:ea typeface="Verdana" pitchFamily="34" charset="0"/>
                          <a:cs typeface="Verdana"/>
                        </a:rPr>
                        <a:t>Article 6.2 </a:t>
                      </a:r>
                    </a:p>
                  </a:txBody>
                  <a:tcPr marL="68580" marR="68580" marT="0" marB="0"/>
                </a:tc>
                <a:tc>
                  <a:txBody>
                    <a:bodyPr/>
                    <a:lstStyle/>
                    <a:p>
                      <a:pPr>
                        <a:spcAft>
                          <a:spcPts val="0"/>
                        </a:spcAft>
                      </a:pPr>
                      <a:r>
                        <a:rPr lang="fr-FR" sz="1400">
                          <a:solidFill>
                            <a:srgbClr val="000000"/>
                          </a:solidFill>
                          <a:latin typeface="Verdana" pitchFamily="34" charset="0"/>
                          <a:ea typeface="Verdana" pitchFamily="34" charset="0"/>
                          <a:cs typeface="Verdana"/>
                        </a:rPr>
                        <a:t>Disciplines spécifiques concernant les redevances et impositions aux fins du traitement douanier imposées à l'importation et à l'exportation ou à l'occasion de l'importation et de l'exportation </a:t>
                      </a:r>
                    </a:p>
                  </a:txBody>
                  <a:tcPr marL="68580" marR="68580" marT="0" marB="0"/>
                </a:tc>
                <a:extLst>
                  <a:ext uri="{0D108BD9-81ED-4DB2-BD59-A6C34878D82A}">
                    <a16:rowId xmlns:a16="http://schemas.microsoft.com/office/drawing/2014/main" val="10004"/>
                  </a:ext>
                </a:extLst>
              </a:tr>
              <a:tr h="370840">
                <a:tc>
                  <a:txBody>
                    <a:bodyPr/>
                    <a:lstStyle/>
                    <a:p>
                      <a:pPr>
                        <a:spcAft>
                          <a:spcPts val="0"/>
                        </a:spcAft>
                      </a:pPr>
                      <a:r>
                        <a:rPr lang="fr-FR" sz="1400">
                          <a:solidFill>
                            <a:srgbClr val="000000"/>
                          </a:solidFill>
                          <a:latin typeface="Verdana" pitchFamily="34" charset="0"/>
                          <a:ea typeface="Verdana" pitchFamily="34" charset="0"/>
                          <a:cs typeface="Verdana"/>
                        </a:rPr>
                        <a:t>Article 6.3 </a:t>
                      </a:r>
                    </a:p>
                  </a:txBody>
                  <a:tcPr marL="68580" marR="68580" marT="0" marB="0"/>
                </a:tc>
                <a:tc>
                  <a:txBody>
                    <a:bodyPr/>
                    <a:lstStyle/>
                    <a:p>
                      <a:pPr>
                        <a:spcAft>
                          <a:spcPts val="0"/>
                        </a:spcAft>
                      </a:pPr>
                      <a:r>
                        <a:rPr lang="fr-FR" sz="1400">
                          <a:solidFill>
                            <a:srgbClr val="000000"/>
                          </a:solidFill>
                          <a:latin typeface="Verdana" pitchFamily="34" charset="0"/>
                          <a:ea typeface="Verdana" pitchFamily="34" charset="0"/>
                          <a:cs typeface="Verdana"/>
                        </a:rPr>
                        <a:t>Disciplines concernant les pénalités </a:t>
                      </a:r>
                    </a:p>
                  </a:txBody>
                  <a:tcPr marL="68580" marR="68580" marT="0" marB="0"/>
                </a:tc>
                <a:extLst>
                  <a:ext uri="{0D108BD9-81ED-4DB2-BD59-A6C34878D82A}">
                    <a16:rowId xmlns:a16="http://schemas.microsoft.com/office/drawing/2014/main" val="10005"/>
                  </a:ext>
                </a:extLst>
              </a:tr>
              <a:tr h="370840">
                <a:tc>
                  <a:txBody>
                    <a:bodyPr/>
                    <a:lstStyle/>
                    <a:p>
                      <a:pPr>
                        <a:spcAft>
                          <a:spcPts val="0"/>
                        </a:spcAft>
                      </a:pPr>
                      <a:r>
                        <a:rPr lang="fr-FR" sz="1400">
                          <a:solidFill>
                            <a:srgbClr val="000000"/>
                          </a:solidFill>
                          <a:latin typeface="Verdana" pitchFamily="34" charset="0"/>
                          <a:ea typeface="Verdana" pitchFamily="34" charset="0"/>
                          <a:cs typeface="Verdana"/>
                        </a:rPr>
                        <a:t>Article 7.6 </a:t>
                      </a:r>
                    </a:p>
                  </a:txBody>
                  <a:tcPr marL="68580" marR="68580" marT="0" marB="0"/>
                </a:tc>
                <a:tc>
                  <a:txBody>
                    <a:bodyPr/>
                    <a:lstStyle/>
                    <a:p>
                      <a:pPr>
                        <a:spcAft>
                          <a:spcPts val="0"/>
                        </a:spcAft>
                      </a:pPr>
                      <a:r>
                        <a:rPr lang="fr-FR" sz="1400">
                          <a:solidFill>
                            <a:srgbClr val="000000"/>
                          </a:solidFill>
                          <a:latin typeface="Verdana" pitchFamily="34" charset="0"/>
                          <a:ea typeface="Verdana" pitchFamily="34" charset="0"/>
                          <a:cs typeface="Verdana"/>
                        </a:rPr>
                        <a:t>Établissement et publication des temps moyens nécessaires à la mainlevée </a:t>
                      </a:r>
                    </a:p>
                  </a:txBody>
                  <a:tcPr marL="68580" marR="68580" marT="0" marB="0"/>
                </a:tc>
                <a:extLst>
                  <a:ext uri="{0D108BD9-81ED-4DB2-BD59-A6C34878D82A}">
                    <a16:rowId xmlns:a16="http://schemas.microsoft.com/office/drawing/2014/main" val="10006"/>
                  </a:ext>
                </a:extLst>
              </a:tr>
              <a:tr h="370840">
                <a:tc>
                  <a:txBody>
                    <a:bodyPr/>
                    <a:lstStyle/>
                    <a:p>
                      <a:pPr>
                        <a:spcAft>
                          <a:spcPts val="0"/>
                        </a:spcAft>
                      </a:pPr>
                      <a:r>
                        <a:rPr lang="fr-FR" sz="1400">
                          <a:solidFill>
                            <a:srgbClr val="000000"/>
                          </a:solidFill>
                          <a:latin typeface="Verdana" pitchFamily="34" charset="0"/>
                          <a:ea typeface="Verdana" pitchFamily="34" charset="0"/>
                          <a:cs typeface="Verdana"/>
                        </a:rPr>
                        <a:t>Article 7.9 </a:t>
                      </a:r>
                    </a:p>
                  </a:txBody>
                  <a:tcPr marL="68580" marR="68580" marT="0" marB="0"/>
                </a:tc>
                <a:tc>
                  <a:txBody>
                    <a:bodyPr/>
                    <a:lstStyle/>
                    <a:p>
                      <a:pPr>
                        <a:spcAft>
                          <a:spcPts val="0"/>
                        </a:spcAft>
                      </a:pPr>
                      <a:r>
                        <a:rPr lang="fr-FR" sz="1400" dirty="0">
                          <a:solidFill>
                            <a:srgbClr val="000000"/>
                          </a:solidFill>
                          <a:latin typeface="Verdana" pitchFamily="34" charset="0"/>
                          <a:ea typeface="Verdana" pitchFamily="34" charset="0"/>
                          <a:cs typeface="Verdana"/>
                        </a:rPr>
                        <a:t>Marchandises périssables </a:t>
                      </a:r>
                    </a:p>
                  </a:txBody>
                  <a:tcPr marL="68580" marR="68580" marT="0" marB="0"/>
                </a:tc>
                <a:extLst>
                  <a:ext uri="{0D108BD9-81ED-4DB2-BD59-A6C34878D82A}">
                    <a16:rowId xmlns:a16="http://schemas.microsoft.com/office/drawing/2014/main" val="10007"/>
                  </a:ext>
                </a:extLst>
              </a:tr>
              <a:tr h="370840">
                <a:tc>
                  <a:txBody>
                    <a:bodyPr/>
                    <a:lstStyle/>
                    <a:p>
                      <a:pPr>
                        <a:spcAft>
                          <a:spcPts val="0"/>
                        </a:spcAft>
                      </a:pPr>
                      <a:r>
                        <a:rPr kumimoji="0" lang="fr-FR" sz="1400" b="0" kern="1200" dirty="0">
                          <a:solidFill>
                            <a:schemeClr val="dk1"/>
                          </a:solidFill>
                          <a:latin typeface="Verdana" pitchFamily="34" charset="0"/>
                          <a:ea typeface="Verdana" pitchFamily="34" charset="0"/>
                          <a:cs typeface="+mn-cs"/>
                        </a:rPr>
                        <a:t>Article 8</a:t>
                      </a:r>
                      <a:endParaRPr lang="fr-FR" sz="1400" b="0" dirty="0">
                        <a:solidFill>
                          <a:srgbClr val="000000"/>
                        </a:solidFill>
                        <a:latin typeface="Verdana" pitchFamily="34" charset="0"/>
                        <a:ea typeface="Verdana" pitchFamily="34" charset="0"/>
                        <a:cs typeface="Verdana"/>
                      </a:endParaRPr>
                    </a:p>
                  </a:txBody>
                  <a:tcPr marL="68580" marR="68580" marT="0" marB="0"/>
                </a:tc>
                <a:tc>
                  <a:txBody>
                    <a:bodyPr/>
                    <a:lstStyle/>
                    <a:p>
                      <a:pPr>
                        <a:lnSpc>
                          <a:spcPct val="115000"/>
                        </a:lnSpc>
                        <a:spcAft>
                          <a:spcPts val="0"/>
                        </a:spcAft>
                      </a:pPr>
                      <a:r>
                        <a:rPr kumimoji="0" lang="fr-FR" sz="1400" b="0" kern="1200" dirty="0">
                          <a:solidFill>
                            <a:schemeClr val="dk1"/>
                          </a:solidFill>
                          <a:latin typeface="Verdana" pitchFamily="34" charset="0"/>
                          <a:ea typeface="Verdana" pitchFamily="34" charset="0"/>
                          <a:cs typeface="+mn-cs"/>
                        </a:rPr>
                        <a:t>Coopération entre les organismes présents aux frontières</a:t>
                      </a:r>
                      <a:endParaRPr lang="fr-FR" sz="1400" b="0" dirty="0">
                        <a:latin typeface="Verdana" pitchFamily="34" charset="0"/>
                        <a:ea typeface="Verdana" pitchFamily="34" charset="0"/>
                        <a:cs typeface="Times New Roman"/>
                      </a:endParaRPr>
                    </a:p>
                  </a:txBody>
                  <a:tcPr marL="68580" marR="68580" marT="0" marB="0"/>
                </a:tc>
                <a:extLst>
                  <a:ext uri="{0D108BD9-81ED-4DB2-BD59-A6C34878D82A}">
                    <a16:rowId xmlns:a16="http://schemas.microsoft.com/office/drawing/2014/main" val="10008"/>
                  </a:ext>
                </a:extLst>
              </a:tr>
              <a:tr h="370840">
                <a:tc>
                  <a:txBody>
                    <a:bodyPr/>
                    <a:lstStyle/>
                    <a:p>
                      <a:pPr>
                        <a:spcAft>
                          <a:spcPts val="0"/>
                        </a:spcAft>
                      </a:pPr>
                      <a:r>
                        <a:rPr kumimoji="0" lang="fr-FR" sz="1400" b="0" kern="1200" dirty="0">
                          <a:solidFill>
                            <a:schemeClr val="dk1"/>
                          </a:solidFill>
                          <a:latin typeface="Verdana" pitchFamily="34" charset="0"/>
                          <a:ea typeface="Verdana" pitchFamily="34" charset="0"/>
                          <a:cs typeface="+mn-cs"/>
                        </a:rPr>
                        <a:t>Article 10 </a:t>
                      </a:r>
                      <a:endParaRPr lang="fr-FR" sz="1400" b="0" dirty="0">
                        <a:solidFill>
                          <a:srgbClr val="000000"/>
                        </a:solidFill>
                        <a:latin typeface="Verdana" pitchFamily="34" charset="0"/>
                        <a:ea typeface="Verdana" pitchFamily="34" charset="0"/>
                        <a:cs typeface="Verdana"/>
                      </a:endParaRPr>
                    </a:p>
                  </a:txBody>
                  <a:tcPr marL="68580" marR="68580"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kumimoji="0" lang="fr-FR" sz="1400" b="0" kern="1200" dirty="0">
                          <a:solidFill>
                            <a:schemeClr val="dk1"/>
                          </a:solidFill>
                          <a:latin typeface="Verdana" pitchFamily="34" charset="0"/>
                          <a:ea typeface="Verdana" pitchFamily="34" charset="0"/>
                          <a:cs typeface="+mn-cs"/>
                        </a:rPr>
                        <a:t>Formalités se rapportant à l'importation, à l'exportation et au transit </a:t>
                      </a:r>
                    </a:p>
                    <a:p>
                      <a:pPr>
                        <a:lnSpc>
                          <a:spcPct val="115000"/>
                        </a:lnSpc>
                        <a:spcAft>
                          <a:spcPts val="0"/>
                        </a:spcAft>
                      </a:pPr>
                      <a:endParaRPr lang="fr-FR" sz="1400" dirty="0">
                        <a:latin typeface="Verdana" pitchFamily="34" charset="0"/>
                        <a:ea typeface="Verdana" pitchFamily="34" charset="0"/>
                        <a:cs typeface="Times New Roman"/>
                      </a:endParaRPr>
                    </a:p>
                  </a:txBody>
                  <a:tcPr marL="68580" marR="68580" marT="0" marB="0"/>
                </a:tc>
                <a:extLst>
                  <a:ext uri="{0D108BD9-81ED-4DB2-BD59-A6C34878D82A}">
                    <a16:rowId xmlns:a16="http://schemas.microsoft.com/office/drawing/2014/main" val="10009"/>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562074"/>
          </a:xfrm>
        </p:spPr>
        <p:txBody>
          <a:bodyPr/>
          <a:lstStyle/>
          <a:p>
            <a:r>
              <a:rPr lang="fr-FR" b="1" dirty="0">
                <a:solidFill>
                  <a:schemeClr val="tx1"/>
                </a:solidFill>
              </a:rPr>
              <a:t>CATEGORIE A</a:t>
            </a:r>
          </a:p>
        </p:txBody>
      </p:sp>
      <p:graphicFrame>
        <p:nvGraphicFramePr>
          <p:cNvPr id="4" name="Espace réservé du contenu 3"/>
          <p:cNvGraphicFramePr>
            <a:graphicFrameLocks noGrp="1"/>
          </p:cNvGraphicFramePr>
          <p:nvPr>
            <p:ph sz="quarter" idx="1"/>
          </p:nvPr>
        </p:nvGraphicFramePr>
        <p:xfrm>
          <a:off x="457200" y="1600200"/>
          <a:ext cx="7467600" cy="2280920"/>
        </p:xfrm>
        <a:graphic>
          <a:graphicData uri="http://schemas.openxmlformats.org/drawingml/2006/table">
            <a:tbl>
              <a:tblPr firstRow="1" bandRow="1">
                <a:tableStyleId>{5C22544A-7EE6-4342-B048-85BDC9FD1C3A}</a:tableStyleId>
              </a:tblPr>
              <a:tblGrid>
                <a:gridCol w="3733800">
                  <a:extLst>
                    <a:ext uri="{9D8B030D-6E8A-4147-A177-3AD203B41FA5}">
                      <a16:colId xmlns:a16="http://schemas.microsoft.com/office/drawing/2014/main" val="20000"/>
                    </a:ext>
                  </a:extLst>
                </a:gridCol>
                <a:gridCol w="3733800">
                  <a:extLst>
                    <a:ext uri="{9D8B030D-6E8A-4147-A177-3AD203B41FA5}">
                      <a16:colId xmlns:a16="http://schemas.microsoft.com/office/drawing/2014/main" val="20001"/>
                    </a:ext>
                  </a:extLst>
                </a:gridCol>
              </a:tblGrid>
              <a:tr h="370840">
                <a:tc>
                  <a:txBody>
                    <a:bodyPr/>
                    <a:lstStyle/>
                    <a:p>
                      <a:pPr algn="ctr"/>
                      <a:r>
                        <a:rPr lang="fr-FR" sz="1200" b="1" dirty="0">
                          <a:solidFill>
                            <a:schemeClr val="tx1"/>
                          </a:solidFill>
                          <a:latin typeface="Verdana" pitchFamily="34" charset="0"/>
                          <a:ea typeface="Verdana" pitchFamily="34" charset="0"/>
                        </a:rPr>
                        <a:t>Dispositions</a:t>
                      </a:r>
                    </a:p>
                  </a:txBody>
                  <a:tcPr/>
                </a:tc>
                <a:tc>
                  <a:txBody>
                    <a:bodyPr/>
                    <a:lstStyle/>
                    <a:p>
                      <a:pPr algn="ctr">
                        <a:spcAft>
                          <a:spcPts val="0"/>
                        </a:spcAft>
                      </a:pPr>
                      <a:endParaRPr lang="fr-FR" sz="1200" b="1" dirty="0">
                        <a:solidFill>
                          <a:srgbClr val="000000"/>
                        </a:solidFill>
                        <a:latin typeface="Verdana"/>
                        <a:ea typeface="Calibri"/>
                        <a:cs typeface="Verdana"/>
                      </a:endParaRPr>
                    </a:p>
                    <a:p>
                      <a:pPr algn="ctr">
                        <a:spcAft>
                          <a:spcPts val="0"/>
                        </a:spcAft>
                      </a:pPr>
                      <a:r>
                        <a:rPr lang="fr-FR" sz="1200" b="1" dirty="0">
                          <a:solidFill>
                            <a:srgbClr val="000000"/>
                          </a:solidFill>
                          <a:latin typeface="Verdana"/>
                          <a:ea typeface="Calibri"/>
                          <a:cs typeface="Verdana"/>
                        </a:rPr>
                        <a:t>intitulé/description</a:t>
                      </a:r>
                      <a:r>
                        <a:rPr lang="fr-FR" sz="800" b="1" dirty="0">
                          <a:solidFill>
                            <a:srgbClr val="000000"/>
                          </a:solidFill>
                          <a:latin typeface="Verdana"/>
                          <a:ea typeface="Calibri"/>
                          <a:cs typeface="Verdana"/>
                        </a:rPr>
                        <a:t> </a:t>
                      </a:r>
                    </a:p>
                  </a:txBody>
                  <a:tcPr marL="68580" marR="68580" marT="0" marB="0"/>
                </a:tc>
                <a:extLst>
                  <a:ext uri="{0D108BD9-81ED-4DB2-BD59-A6C34878D82A}">
                    <a16:rowId xmlns:a16="http://schemas.microsoft.com/office/drawing/2014/main" val="10000"/>
                  </a:ext>
                </a:extLst>
              </a:tr>
              <a:tr h="370840">
                <a:tc>
                  <a:txBody>
                    <a:bodyPr/>
                    <a:lstStyle/>
                    <a:p>
                      <a:pPr>
                        <a:spcAft>
                          <a:spcPts val="0"/>
                        </a:spcAft>
                      </a:pPr>
                      <a:r>
                        <a:rPr lang="fr-FR" sz="1400" dirty="0">
                          <a:solidFill>
                            <a:srgbClr val="000000"/>
                          </a:solidFill>
                          <a:latin typeface="Verdana"/>
                          <a:ea typeface="Calibri"/>
                          <a:cs typeface="Verdana"/>
                        </a:rPr>
                        <a:t>Article 10.1 </a:t>
                      </a:r>
                    </a:p>
                  </a:txBody>
                  <a:tcPr marL="68580" marR="68580" marT="0" marB="0"/>
                </a:tc>
                <a:tc>
                  <a:txBody>
                    <a:bodyPr/>
                    <a:lstStyle/>
                    <a:p>
                      <a:pPr>
                        <a:spcAft>
                          <a:spcPts val="0"/>
                        </a:spcAft>
                      </a:pPr>
                      <a:r>
                        <a:rPr lang="fr-FR" sz="1400">
                          <a:solidFill>
                            <a:srgbClr val="000000"/>
                          </a:solidFill>
                          <a:latin typeface="Verdana"/>
                          <a:ea typeface="Calibri"/>
                          <a:cs typeface="Verdana"/>
                        </a:rPr>
                        <a:t>Formalités et prescriptions en matière de documents requis </a:t>
                      </a:r>
                    </a:p>
                  </a:txBody>
                  <a:tcPr marL="68580" marR="68580" marT="0" marB="0"/>
                </a:tc>
                <a:extLst>
                  <a:ext uri="{0D108BD9-81ED-4DB2-BD59-A6C34878D82A}">
                    <a16:rowId xmlns:a16="http://schemas.microsoft.com/office/drawing/2014/main" val="10001"/>
                  </a:ext>
                </a:extLst>
              </a:tr>
              <a:tr h="370840">
                <a:tc>
                  <a:txBody>
                    <a:bodyPr/>
                    <a:lstStyle/>
                    <a:p>
                      <a:pPr>
                        <a:spcAft>
                          <a:spcPts val="0"/>
                        </a:spcAft>
                      </a:pPr>
                      <a:r>
                        <a:rPr lang="fr-FR" sz="1400" dirty="0">
                          <a:solidFill>
                            <a:srgbClr val="000000"/>
                          </a:solidFill>
                          <a:latin typeface="Verdana"/>
                          <a:ea typeface="Calibri"/>
                          <a:cs typeface="Verdana"/>
                        </a:rPr>
                        <a:t>Article 10.2 </a:t>
                      </a:r>
                    </a:p>
                  </a:txBody>
                  <a:tcPr marL="68580" marR="68580" marT="0" marB="0"/>
                </a:tc>
                <a:tc>
                  <a:txBody>
                    <a:bodyPr/>
                    <a:lstStyle/>
                    <a:p>
                      <a:pPr>
                        <a:spcAft>
                          <a:spcPts val="0"/>
                        </a:spcAft>
                      </a:pPr>
                      <a:r>
                        <a:rPr lang="fr-FR" sz="1400" dirty="0">
                          <a:solidFill>
                            <a:srgbClr val="000000"/>
                          </a:solidFill>
                          <a:latin typeface="Verdana"/>
                          <a:ea typeface="Calibri"/>
                          <a:cs typeface="Verdana"/>
                        </a:rPr>
                        <a:t>Acceptation de copies </a:t>
                      </a:r>
                    </a:p>
                  </a:txBody>
                  <a:tcPr marL="68580" marR="68580" marT="0" marB="0"/>
                </a:tc>
                <a:extLst>
                  <a:ext uri="{0D108BD9-81ED-4DB2-BD59-A6C34878D82A}">
                    <a16:rowId xmlns:a16="http://schemas.microsoft.com/office/drawing/2014/main" val="10002"/>
                  </a:ext>
                </a:extLst>
              </a:tr>
              <a:tr h="370840">
                <a:tc>
                  <a:txBody>
                    <a:bodyPr/>
                    <a:lstStyle/>
                    <a:p>
                      <a:pPr>
                        <a:spcAft>
                          <a:spcPts val="0"/>
                        </a:spcAft>
                      </a:pPr>
                      <a:r>
                        <a:rPr lang="fr-FR" sz="1400">
                          <a:solidFill>
                            <a:srgbClr val="000000"/>
                          </a:solidFill>
                          <a:latin typeface="Verdana"/>
                          <a:ea typeface="Calibri"/>
                          <a:cs typeface="Verdana"/>
                        </a:rPr>
                        <a:t>Article 10.5 </a:t>
                      </a:r>
                    </a:p>
                  </a:txBody>
                  <a:tcPr marL="68580" marR="68580" marT="0" marB="0"/>
                </a:tc>
                <a:tc>
                  <a:txBody>
                    <a:bodyPr/>
                    <a:lstStyle/>
                    <a:p>
                      <a:pPr>
                        <a:spcAft>
                          <a:spcPts val="0"/>
                        </a:spcAft>
                      </a:pPr>
                      <a:r>
                        <a:rPr lang="fr-FR" sz="1400" dirty="0">
                          <a:solidFill>
                            <a:srgbClr val="000000"/>
                          </a:solidFill>
                          <a:latin typeface="Verdana"/>
                          <a:ea typeface="Calibri"/>
                          <a:cs typeface="Verdana"/>
                        </a:rPr>
                        <a:t>Inspection avant expédition </a:t>
                      </a:r>
                    </a:p>
                  </a:txBody>
                  <a:tcPr marL="68580" marR="68580" marT="0" marB="0"/>
                </a:tc>
                <a:extLst>
                  <a:ext uri="{0D108BD9-81ED-4DB2-BD59-A6C34878D82A}">
                    <a16:rowId xmlns:a16="http://schemas.microsoft.com/office/drawing/2014/main" val="10003"/>
                  </a:ext>
                </a:extLst>
              </a:tr>
              <a:tr h="370840">
                <a:tc>
                  <a:txBody>
                    <a:bodyPr/>
                    <a:lstStyle/>
                    <a:p>
                      <a:pPr>
                        <a:spcAft>
                          <a:spcPts val="0"/>
                        </a:spcAft>
                      </a:pPr>
                      <a:r>
                        <a:rPr lang="fr-FR" sz="1400">
                          <a:solidFill>
                            <a:srgbClr val="000000"/>
                          </a:solidFill>
                          <a:latin typeface="Verdana"/>
                          <a:ea typeface="Calibri"/>
                          <a:cs typeface="Verdana"/>
                        </a:rPr>
                        <a:t>Article 10.8 </a:t>
                      </a:r>
                    </a:p>
                  </a:txBody>
                  <a:tcPr marL="68580" marR="68580" marT="0" marB="0"/>
                </a:tc>
                <a:tc>
                  <a:txBody>
                    <a:bodyPr/>
                    <a:lstStyle/>
                    <a:p>
                      <a:pPr>
                        <a:spcAft>
                          <a:spcPts val="0"/>
                        </a:spcAft>
                      </a:pPr>
                      <a:r>
                        <a:rPr lang="fr-FR" sz="1400" dirty="0">
                          <a:solidFill>
                            <a:srgbClr val="000000"/>
                          </a:solidFill>
                          <a:latin typeface="Verdana"/>
                          <a:ea typeface="Calibri"/>
                          <a:cs typeface="Verdana"/>
                        </a:rPr>
                        <a:t>Marchandises refusées </a:t>
                      </a:r>
                    </a:p>
                  </a:txBody>
                  <a:tcPr marL="68580" marR="68580" marT="0" marB="0"/>
                </a:tc>
                <a:extLst>
                  <a:ext uri="{0D108BD9-81ED-4DB2-BD59-A6C34878D82A}">
                    <a16:rowId xmlns:a16="http://schemas.microsoft.com/office/drawing/2014/main" val="10004"/>
                  </a:ext>
                </a:extLst>
              </a:tr>
              <a:tr h="370840">
                <a:tc>
                  <a:txBody>
                    <a:bodyPr/>
                    <a:lstStyle/>
                    <a:p>
                      <a:pPr>
                        <a:spcAft>
                          <a:spcPts val="0"/>
                        </a:spcAft>
                      </a:pPr>
                      <a:r>
                        <a:rPr lang="fr-FR" sz="1400">
                          <a:solidFill>
                            <a:srgbClr val="000000"/>
                          </a:solidFill>
                          <a:latin typeface="Verdana"/>
                          <a:ea typeface="Calibri"/>
                          <a:cs typeface="Verdana"/>
                        </a:rPr>
                        <a:t>Article 11.4 </a:t>
                      </a:r>
                    </a:p>
                  </a:txBody>
                  <a:tcPr marL="68580" marR="68580" marT="0" marB="0"/>
                </a:tc>
                <a:tc>
                  <a:txBody>
                    <a:bodyPr/>
                    <a:lstStyle/>
                    <a:p>
                      <a:pPr>
                        <a:spcAft>
                          <a:spcPts val="0"/>
                        </a:spcAft>
                      </a:pPr>
                      <a:endParaRPr lang="fr-FR" sz="1400" dirty="0">
                        <a:solidFill>
                          <a:srgbClr val="000000"/>
                        </a:solidFill>
                        <a:latin typeface="Verdana"/>
                        <a:ea typeface="Calibri"/>
                        <a:cs typeface="Verdana"/>
                      </a:endParaRPr>
                    </a:p>
                  </a:txBody>
                  <a:tcPr marL="68580" marR="68580" marT="0" marB="0"/>
                </a:tc>
                <a:extLst>
                  <a:ext uri="{0D108BD9-81ED-4DB2-BD59-A6C34878D82A}">
                    <a16:rowId xmlns:a16="http://schemas.microsoft.com/office/drawing/2014/main" val="10005"/>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562074"/>
          </a:xfrm>
        </p:spPr>
        <p:txBody>
          <a:bodyPr>
            <a:normAutofit/>
          </a:bodyPr>
          <a:lstStyle/>
          <a:p>
            <a:pPr algn="ctr"/>
            <a:r>
              <a:rPr lang="fr-FR" sz="2400" b="1" dirty="0">
                <a:solidFill>
                  <a:schemeClr val="tx1"/>
                </a:solidFill>
              </a:rPr>
              <a:t>CATEGORIE A</a:t>
            </a:r>
          </a:p>
        </p:txBody>
      </p:sp>
      <p:graphicFrame>
        <p:nvGraphicFramePr>
          <p:cNvPr id="4" name="Espace réservé du contenu 3"/>
          <p:cNvGraphicFramePr>
            <a:graphicFrameLocks noGrp="1"/>
          </p:cNvGraphicFramePr>
          <p:nvPr>
            <p:ph sz="quarter" idx="1"/>
          </p:nvPr>
        </p:nvGraphicFramePr>
        <p:xfrm>
          <a:off x="395536" y="1196752"/>
          <a:ext cx="7467600" cy="1590040"/>
        </p:xfrm>
        <a:graphic>
          <a:graphicData uri="http://schemas.openxmlformats.org/drawingml/2006/table">
            <a:tbl>
              <a:tblPr firstRow="1" bandRow="1">
                <a:tableStyleId>{5C22544A-7EE6-4342-B048-85BDC9FD1C3A}</a:tableStyleId>
              </a:tblPr>
              <a:tblGrid>
                <a:gridCol w="3733800">
                  <a:extLst>
                    <a:ext uri="{9D8B030D-6E8A-4147-A177-3AD203B41FA5}">
                      <a16:colId xmlns:a16="http://schemas.microsoft.com/office/drawing/2014/main" val="20000"/>
                    </a:ext>
                  </a:extLst>
                </a:gridCol>
                <a:gridCol w="3733800">
                  <a:extLst>
                    <a:ext uri="{9D8B030D-6E8A-4147-A177-3AD203B41FA5}">
                      <a16:colId xmlns:a16="http://schemas.microsoft.com/office/drawing/2014/main" val="20001"/>
                    </a:ext>
                  </a:extLst>
                </a:gridCol>
              </a:tblGrid>
              <a:tr h="370840">
                <a:tc>
                  <a:txBody>
                    <a:bodyPr/>
                    <a:lstStyle/>
                    <a:p>
                      <a:pPr algn="ctr"/>
                      <a:r>
                        <a:rPr lang="fr-FR" sz="1200" b="1" dirty="0">
                          <a:solidFill>
                            <a:schemeClr val="tx1"/>
                          </a:solidFill>
                          <a:latin typeface="Verdana" pitchFamily="34" charset="0"/>
                          <a:ea typeface="Verdana" pitchFamily="34" charset="0"/>
                        </a:rPr>
                        <a:t>Dispositions</a:t>
                      </a:r>
                    </a:p>
                  </a:txBody>
                  <a:tcPr/>
                </a:tc>
                <a:tc>
                  <a:txBody>
                    <a:bodyPr/>
                    <a:lstStyle/>
                    <a:p>
                      <a:pPr algn="ctr">
                        <a:spcAft>
                          <a:spcPts val="0"/>
                        </a:spcAft>
                      </a:pPr>
                      <a:endParaRPr lang="fr-FR" sz="1200" b="1" dirty="0">
                        <a:solidFill>
                          <a:srgbClr val="000000"/>
                        </a:solidFill>
                        <a:latin typeface="Verdana"/>
                        <a:ea typeface="Calibri"/>
                        <a:cs typeface="Verdana"/>
                      </a:endParaRPr>
                    </a:p>
                    <a:p>
                      <a:pPr algn="ctr">
                        <a:spcAft>
                          <a:spcPts val="0"/>
                        </a:spcAft>
                      </a:pPr>
                      <a:r>
                        <a:rPr lang="fr-FR" sz="1200" b="1" dirty="0">
                          <a:solidFill>
                            <a:srgbClr val="000000"/>
                          </a:solidFill>
                          <a:latin typeface="Verdana"/>
                          <a:ea typeface="Calibri"/>
                          <a:cs typeface="Verdana"/>
                        </a:rPr>
                        <a:t>intitulé/description</a:t>
                      </a:r>
                      <a:r>
                        <a:rPr lang="fr-FR" sz="800" b="1" dirty="0">
                          <a:solidFill>
                            <a:srgbClr val="000000"/>
                          </a:solidFill>
                          <a:latin typeface="Verdana"/>
                          <a:ea typeface="Calibri"/>
                          <a:cs typeface="Verdana"/>
                        </a:rPr>
                        <a:t> </a:t>
                      </a:r>
                    </a:p>
                    <a:p>
                      <a:pPr algn="ctr">
                        <a:spcAft>
                          <a:spcPts val="0"/>
                        </a:spcAft>
                      </a:pPr>
                      <a:endParaRPr lang="fr-FR" sz="800" b="1" dirty="0">
                        <a:solidFill>
                          <a:srgbClr val="000000"/>
                        </a:solidFill>
                        <a:latin typeface="Verdana"/>
                        <a:ea typeface="Calibri"/>
                        <a:cs typeface="Verdana"/>
                      </a:endParaRPr>
                    </a:p>
                  </a:txBody>
                  <a:tcPr marL="68580" marR="68580" marT="0" marB="0"/>
                </a:tc>
                <a:extLst>
                  <a:ext uri="{0D108BD9-81ED-4DB2-BD59-A6C34878D82A}">
                    <a16:rowId xmlns:a16="http://schemas.microsoft.com/office/drawing/2014/main" val="10000"/>
                  </a:ext>
                </a:extLst>
              </a:tr>
              <a:tr h="370840">
                <a:tc>
                  <a:txBody>
                    <a:bodyPr/>
                    <a:lstStyle/>
                    <a:p>
                      <a:r>
                        <a:rPr kumimoji="0" lang="fr-FR" sz="1400" b="1" kern="1200" dirty="0">
                          <a:solidFill>
                            <a:schemeClr val="dk1"/>
                          </a:solidFill>
                          <a:latin typeface="+mn-lt"/>
                          <a:ea typeface="+mn-ea"/>
                          <a:cs typeface="+mn-cs"/>
                        </a:rPr>
                        <a:t>Article 9</a:t>
                      </a:r>
                      <a:endParaRPr kumimoji="0" lang="fr-FR" sz="1400" kern="1200" dirty="0">
                        <a:solidFill>
                          <a:schemeClr val="dk1"/>
                        </a:solidFill>
                        <a:latin typeface="+mn-lt"/>
                        <a:ea typeface="+mn-ea"/>
                        <a:cs typeface="+mn-cs"/>
                      </a:endParaRPr>
                    </a:p>
                  </a:txBody>
                  <a:tcPr/>
                </a:tc>
                <a:tc>
                  <a:txBody>
                    <a:bodyPr/>
                    <a:lstStyle/>
                    <a:p>
                      <a:r>
                        <a:rPr kumimoji="0" lang="fr-FR" sz="1400" b="1" kern="1200" dirty="0">
                          <a:solidFill>
                            <a:schemeClr val="dk1"/>
                          </a:solidFill>
                          <a:latin typeface="+mn-lt"/>
                          <a:ea typeface="+mn-ea"/>
                          <a:cs typeface="+mn-cs"/>
                        </a:rPr>
                        <a:t>Mouvement des marchandises destinées à l'importation sous contrôle douanier </a:t>
                      </a:r>
                      <a:endParaRPr lang="fr-FR" sz="1400" dirty="0"/>
                    </a:p>
                  </a:txBody>
                  <a:tcPr/>
                </a:tc>
                <a:extLst>
                  <a:ext uri="{0D108BD9-81ED-4DB2-BD59-A6C34878D82A}">
                    <a16:rowId xmlns:a16="http://schemas.microsoft.com/office/drawing/2014/main" val="10001"/>
                  </a:ext>
                </a:extLst>
              </a:tr>
              <a:tr h="370840">
                <a:tc>
                  <a:txBody>
                    <a:bodyPr/>
                    <a:lstStyle/>
                    <a:p>
                      <a:pPr>
                        <a:spcAft>
                          <a:spcPts val="0"/>
                        </a:spcAft>
                      </a:pPr>
                      <a:r>
                        <a:rPr lang="fr-FR" sz="1400" dirty="0">
                          <a:solidFill>
                            <a:srgbClr val="000000"/>
                          </a:solidFill>
                          <a:latin typeface="Verdana"/>
                          <a:ea typeface="Calibri"/>
                          <a:cs typeface="Verdana"/>
                        </a:rPr>
                        <a:t>Article 10.6 </a:t>
                      </a:r>
                    </a:p>
                  </a:txBody>
                  <a:tcPr marL="68580" marR="68580" marT="0" marB="0"/>
                </a:tc>
                <a:tc>
                  <a:txBody>
                    <a:bodyPr/>
                    <a:lstStyle/>
                    <a:p>
                      <a:pPr>
                        <a:spcAft>
                          <a:spcPts val="0"/>
                        </a:spcAft>
                      </a:pPr>
                      <a:r>
                        <a:rPr lang="fr-FR" sz="1400" dirty="0">
                          <a:solidFill>
                            <a:srgbClr val="000000"/>
                          </a:solidFill>
                          <a:latin typeface="Verdana"/>
                          <a:ea typeface="Calibri"/>
                          <a:cs typeface="Verdana"/>
                        </a:rPr>
                        <a:t>Recours aux courtiers en douane </a:t>
                      </a:r>
                    </a:p>
                  </a:txBody>
                  <a:tcPr marL="68580" marR="68580" marT="0" marB="0"/>
                </a:tc>
                <a:extLst>
                  <a:ext uri="{0D108BD9-81ED-4DB2-BD59-A6C34878D82A}">
                    <a16:rowId xmlns:a16="http://schemas.microsoft.com/office/drawing/2014/main" val="10002"/>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pPr algn="ctr"/>
            <a:r>
              <a:rPr lang="fr-FR" b="1" dirty="0">
                <a:solidFill>
                  <a:schemeClr val="tx1"/>
                </a:solidFill>
                <a:latin typeface="Arial" pitchFamily="34" charset="0"/>
                <a:cs typeface="Arial" pitchFamily="34" charset="0"/>
              </a:rPr>
              <a:t>Plan de la presentation</a:t>
            </a:r>
          </a:p>
        </p:txBody>
      </p:sp>
      <p:sp>
        <p:nvSpPr>
          <p:cNvPr id="3" name="Espace réservé du contenu 2"/>
          <p:cNvSpPr>
            <a:spLocks noGrp="1"/>
          </p:cNvSpPr>
          <p:nvPr>
            <p:ph sz="quarter" idx="1"/>
          </p:nvPr>
        </p:nvSpPr>
        <p:spPr>
          <a:xfrm>
            <a:off x="467544" y="1340768"/>
            <a:ext cx="8075240" cy="4320480"/>
          </a:xfrm>
        </p:spPr>
        <p:txBody>
          <a:bodyPr>
            <a:normAutofit/>
          </a:bodyPr>
          <a:lstStyle/>
          <a:p>
            <a:pPr marL="571500" indent="-571500">
              <a:buFont typeface="+mj-lt"/>
              <a:buAutoNum type="romanUcPeriod"/>
            </a:pPr>
            <a:endParaRPr lang="fr-FR" dirty="0">
              <a:latin typeface="Arial" pitchFamily="34" charset="0"/>
              <a:cs typeface="Arial" pitchFamily="34" charset="0"/>
            </a:endParaRPr>
          </a:p>
          <a:p>
            <a:pPr marL="571500" indent="-571500">
              <a:buFont typeface="+mj-lt"/>
              <a:buAutoNum type="romanUcPeriod"/>
            </a:pPr>
            <a:r>
              <a:rPr lang="fr-FR" sz="2800" dirty="0">
                <a:latin typeface="Arial" pitchFamily="34" charset="0"/>
                <a:cs typeface="Arial" pitchFamily="34" charset="0"/>
              </a:rPr>
              <a:t>INTRODUCTION</a:t>
            </a:r>
          </a:p>
          <a:p>
            <a:pPr marL="571500" indent="-571500">
              <a:buFont typeface="+mj-lt"/>
              <a:buAutoNum type="romanUcPeriod"/>
            </a:pPr>
            <a:r>
              <a:rPr lang="fr-FR" sz="2800" dirty="0">
                <a:latin typeface="Arial" pitchFamily="34" charset="0"/>
                <a:cs typeface="Arial" pitchFamily="34" charset="0"/>
              </a:rPr>
              <a:t>CONTEXTES </a:t>
            </a:r>
          </a:p>
          <a:p>
            <a:pPr marL="571500" indent="-571500">
              <a:buFont typeface="+mj-lt"/>
              <a:buAutoNum type="romanUcPeriod"/>
            </a:pPr>
            <a:r>
              <a:rPr lang="fr-FR" sz="2800" dirty="0">
                <a:latin typeface="Arial" pitchFamily="34" charset="0"/>
                <a:cs typeface="Arial" pitchFamily="34" charset="0"/>
              </a:rPr>
              <a:t>LES DEMARCHES D’ASSISTANCE TECHNIQUE</a:t>
            </a:r>
          </a:p>
          <a:p>
            <a:pPr marL="571500" indent="-571500">
              <a:buFont typeface="+mj-lt"/>
              <a:buAutoNum type="romanUcPeriod"/>
            </a:pPr>
            <a:r>
              <a:rPr lang="fr-FR" sz="2800" dirty="0">
                <a:latin typeface="Arial" pitchFamily="34" charset="0"/>
                <a:cs typeface="Arial" pitchFamily="34" charset="0"/>
              </a:rPr>
              <a:t>LA MISE EN ŒUVRE DU PROGRAMME</a:t>
            </a:r>
          </a:p>
          <a:p>
            <a:pPr marL="571500" indent="-571500">
              <a:buFont typeface="+mj-lt"/>
              <a:buAutoNum type="romanUcPeriod"/>
            </a:pPr>
            <a:r>
              <a:rPr lang="fr-FR" sz="2800" dirty="0">
                <a:latin typeface="Arial" pitchFamily="34" charset="0"/>
                <a:cs typeface="Arial" pitchFamily="34" charset="0"/>
              </a:rPr>
              <a:t>LES LIVRABLES</a:t>
            </a:r>
          </a:p>
          <a:p>
            <a:pPr marL="571500" indent="-571500">
              <a:buFont typeface="+mj-lt"/>
              <a:buAutoNum type="romanUcPeriod"/>
            </a:pPr>
            <a:r>
              <a:rPr lang="fr-FR" sz="2800" dirty="0">
                <a:latin typeface="Arial" pitchFamily="34" charset="0"/>
                <a:cs typeface="Arial" pitchFamily="34" charset="0"/>
              </a:rPr>
              <a:t>LECONS TIREES </a:t>
            </a:r>
          </a:p>
          <a:p>
            <a:pPr marL="571500" indent="-571500">
              <a:buNone/>
            </a:pPr>
            <a:endParaRPr lang="fr-FR" dirty="0">
              <a:latin typeface="Arial" pitchFamily="34" charset="0"/>
              <a:cs typeface="Arial" pitchFamily="34" charset="0"/>
            </a:endParaRP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pPr algn="l"/>
            <a:r>
              <a:rPr lang="fr-FR" dirty="0"/>
              <a:t>VI. LECONS TIREES </a:t>
            </a:r>
          </a:p>
        </p:txBody>
      </p:sp>
      <p:sp>
        <p:nvSpPr>
          <p:cNvPr id="3" name="Espace réservé du contenu 2"/>
          <p:cNvSpPr>
            <a:spLocks noGrp="1"/>
          </p:cNvSpPr>
          <p:nvPr>
            <p:ph sz="quarter" idx="1"/>
          </p:nvPr>
        </p:nvSpPr>
        <p:spPr>
          <a:xfrm>
            <a:off x="323528" y="1052736"/>
            <a:ext cx="7467600" cy="4873752"/>
          </a:xfrm>
        </p:spPr>
        <p:txBody>
          <a:bodyPr>
            <a:normAutofit fontScale="70000" lnSpcReduction="20000"/>
          </a:bodyPr>
          <a:lstStyle/>
          <a:p>
            <a:endParaRPr lang="fr-FR" dirty="0"/>
          </a:p>
          <a:p>
            <a:pPr algn="just"/>
            <a:r>
              <a:rPr lang="fr-FR" dirty="0">
                <a:solidFill>
                  <a:srgbClr val="FF0000"/>
                </a:solidFill>
              </a:rPr>
              <a:t>Certains activités de l’appui à la mise en œuvre comme la plateforme sur le commerce extérieur, le développement de commerce électronique, le commerce des services à cause de durée limitée et ressources allouées ;</a:t>
            </a:r>
          </a:p>
          <a:p>
            <a:pPr algn="just"/>
            <a:r>
              <a:rPr lang="fr-FR" dirty="0">
                <a:solidFill>
                  <a:srgbClr val="FF33CC"/>
                </a:solidFill>
              </a:rPr>
              <a:t>Les champs de certains activités d’appui ont été rétrécis la publication du Guide sur les mesures et formalités du Commerce extérieur des biens ; l’évaluation des mesures de conformité à l’AFE est limitée et les questions de facilitation des échanges ne pouvaient pas être traités d’une manière approfondie;</a:t>
            </a:r>
          </a:p>
          <a:p>
            <a:r>
              <a:rPr lang="fr-FR" dirty="0">
                <a:solidFill>
                  <a:srgbClr val="00B050"/>
                </a:solidFill>
              </a:rPr>
              <a:t>Djibouti a honoré l’engagement de notification des mesures A, B et C.</a:t>
            </a:r>
          </a:p>
          <a:p>
            <a:r>
              <a:rPr lang="fr-FR" dirty="0">
                <a:solidFill>
                  <a:srgbClr val="00B050"/>
                </a:solidFill>
              </a:rPr>
              <a:t>Une réelle appropriation national des engagements vis-à-vis de l’Accord de l’AFE par les parties prenantes;</a:t>
            </a:r>
          </a:p>
          <a:p>
            <a:pPr algn="just"/>
            <a:r>
              <a:rPr lang="fr-FR" dirty="0">
                <a:solidFill>
                  <a:srgbClr val="00B050"/>
                </a:solidFill>
              </a:rPr>
              <a:t>L’Atelier de formation sur l’outils de simulation des données tarifaires « TRIST » a contribué  aux réflexions des négociations sur la Zone de Libre-échange Continentale et Africaine ; </a:t>
            </a:r>
          </a:p>
          <a:p>
            <a:pPr algn="just"/>
            <a:r>
              <a:rPr lang="fr-FR" dirty="0">
                <a:solidFill>
                  <a:srgbClr val="00B050"/>
                </a:solidFill>
              </a:rPr>
              <a:t> A travers les questions de renseignements sur l’harmonisation, plusieurs domaines de reformes ont été identifié avec les parties prenantes.</a:t>
            </a: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755576" y="2564904"/>
            <a:ext cx="7035552" cy="1143000"/>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000" b="0" i="0" u="none" strike="noStrike" kern="1200" cap="small" spc="0" normalizeH="0" baseline="0" noProof="0" dirty="0">
                <a:ln>
                  <a:noFill/>
                </a:ln>
                <a:solidFill>
                  <a:schemeClr val="tx2"/>
                </a:solidFill>
                <a:effectLst/>
                <a:uLnTx/>
                <a:uFillTx/>
                <a:latin typeface="+mj-lt"/>
                <a:ea typeface="+mj-ea"/>
                <a:cs typeface="+mj-cs"/>
              </a:rPr>
              <a:t> </a:t>
            </a:r>
            <a:r>
              <a:rPr kumimoji="0" lang="fr-FR" sz="3000" b="1" i="0" u="none" strike="noStrike" kern="1200" cap="small" spc="0" normalizeH="0" baseline="0" noProof="0" dirty="0">
                <a:ln>
                  <a:noFill/>
                </a:ln>
                <a:solidFill>
                  <a:schemeClr val="tx1"/>
                </a:solidFill>
                <a:effectLst/>
                <a:uLnTx/>
                <a:uFillTx/>
                <a:latin typeface="+mj-lt"/>
                <a:ea typeface="+mj-ea"/>
                <a:cs typeface="+mj-cs"/>
              </a:rPr>
              <a:t>JE VOUS REMERCIE DE VOTRE AIMABLE ATTENTION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04664"/>
            <a:ext cx="7467600" cy="436910"/>
          </a:xfrm>
        </p:spPr>
        <p:txBody>
          <a:bodyPr>
            <a:normAutofit fontScale="90000"/>
          </a:bodyPr>
          <a:lstStyle/>
          <a:p>
            <a:pPr algn="l"/>
            <a:r>
              <a:rPr lang="fr-FR" dirty="0"/>
              <a:t>I. Introduction</a:t>
            </a:r>
          </a:p>
        </p:txBody>
      </p:sp>
      <p:pic>
        <p:nvPicPr>
          <p:cNvPr id="1026" name="Picture 2" descr="Image result for DJIBOUTI"/>
          <p:cNvPicPr>
            <a:picLocks noChangeAspect="1" noChangeArrowheads="1"/>
          </p:cNvPicPr>
          <p:nvPr/>
        </p:nvPicPr>
        <p:blipFill>
          <a:blip r:embed="rId2" cstate="print"/>
          <a:srcRect/>
          <a:stretch>
            <a:fillRect/>
          </a:stretch>
        </p:blipFill>
        <p:spPr bwMode="auto">
          <a:xfrm>
            <a:off x="251519" y="1268760"/>
            <a:ext cx="3840795" cy="3528392"/>
          </a:xfrm>
          <a:prstGeom prst="rect">
            <a:avLst/>
          </a:prstGeom>
          <a:noFill/>
        </p:spPr>
      </p:pic>
      <p:sp>
        <p:nvSpPr>
          <p:cNvPr id="5" name="ZoneTexte 4"/>
          <p:cNvSpPr txBox="1"/>
          <p:nvPr/>
        </p:nvSpPr>
        <p:spPr>
          <a:xfrm>
            <a:off x="4211960" y="1268760"/>
            <a:ext cx="4680520" cy="3785652"/>
          </a:xfrm>
          <a:prstGeom prst="rect">
            <a:avLst/>
          </a:prstGeom>
          <a:noFill/>
        </p:spPr>
        <p:txBody>
          <a:bodyPr wrap="square" rtlCol="0">
            <a:spAutoFit/>
          </a:bodyPr>
          <a:lstStyle/>
          <a:p>
            <a:pPr algn="just"/>
            <a:r>
              <a:rPr lang="fr-FR" sz="2000" dirty="0"/>
              <a:t>Située sur l’une des voies maritimes les plus fréquentées au monde, au carrefour entre l’Afrique de l’Est, la péninsule arabique, le continent asiatique et l’Europe via le canal de Suez, Djibouti est l’une des routes maritimes les plus sure. Ces infrastructures modernes de qualité lui confèrent le nom de plateforme logistique et commerciale pour l’Afrique de l’Est.</a:t>
            </a:r>
          </a:p>
          <a:p>
            <a:endParaRPr lang="fr-FR" sz="2000" dirty="0"/>
          </a:p>
        </p:txBody>
      </p:sp>
      <p:sp>
        <p:nvSpPr>
          <p:cNvPr id="6" name="Rectangle 5"/>
          <p:cNvSpPr/>
          <p:nvPr/>
        </p:nvSpPr>
        <p:spPr>
          <a:xfrm>
            <a:off x="179512" y="5157192"/>
            <a:ext cx="8568952" cy="1200329"/>
          </a:xfrm>
          <a:prstGeom prst="rect">
            <a:avLst/>
          </a:prstGeom>
          <a:solidFill>
            <a:schemeClr val="accent3">
              <a:lumMod val="20000"/>
              <a:lumOff val="80000"/>
            </a:schemeClr>
          </a:solidFill>
        </p:spPr>
        <p:txBody>
          <a:bodyPr wrap="square">
            <a:spAutoFit/>
          </a:bodyPr>
          <a:lstStyle/>
          <a:p>
            <a:r>
              <a:rPr lang="fr-FR" sz="3600" dirty="0"/>
              <a:t> « Un hub idéal pour le ravitaillement de l’hinterland Est-Africain ».</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normAutofit/>
          </a:bodyPr>
          <a:lstStyle/>
          <a:p>
            <a:pPr algn="just"/>
            <a:r>
              <a:rPr lang="fr-FR" sz="2000" b="1" dirty="0">
                <a:solidFill>
                  <a:schemeClr val="tx1"/>
                </a:solidFill>
                <a:latin typeface="Arial" pitchFamily="34" charset="0"/>
                <a:cs typeface="Arial" pitchFamily="34" charset="0"/>
              </a:rPr>
              <a:t>I. CONTEXTES</a:t>
            </a:r>
          </a:p>
        </p:txBody>
      </p:sp>
      <p:sp>
        <p:nvSpPr>
          <p:cNvPr id="3" name="Espace réservé du contenu 2"/>
          <p:cNvSpPr>
            <a:spLocks noGrp="1"/>
          </p:cNvSpPr>
          <p:nvPr>
            <p:ph sz="quarter" idx="1"/>
          </p:nvPr>
        </p:nvSpPr>
        <p:spPr>
          <a:xfrm>
            <a:off x="251520" y="1196752"/>
            <a:ext cx="8496944" cy="5472608"/>
          </a:xfrm>
        </p:spPr>
        <p:txBody>
          <a:bodyPr>
            <a:noAutofit/>
          </a:bodyPr>
          <a:lstStyle/>
          <a:p>
            <a:pPr algn="just"/>
            <a:r>
              <a:rPr lang="fr-FR" sz="1900" dirty="0"/>
              <a:t>Djibouti, membre fondateur de l’OMC a entrepris l’auto-évaluation des besoins de facilitation de échanges en collaboration avec l’OMC et l’OMD en </a:t>
            </a:r>
            <a:r>
              <a:rPr lang="fr-FR" sz="1900" b="1" dirty="0"/>
              <a:t>2009 </a:t>
            </a:r>
            <a:r>
              <a:rPr lang="fr-FR" sz="1900" dirty="0"/>
              <a:t>et</a:t>
            </a:r>
            <a:r>
              <a:rPr lang="fr-FR" sz="1900" b="1" dirty="0"/>
              <a:t> 2014</a:t>
            </a:r>
            <a:r>
              <a:rPr lang="fr-FR" sz="1900" dirty="0"/>
              <a:t> ; </a:t>
            </a:r>
          </a:p>
          <a:p>
            <a:pPr algn="just"/>
            <a:r>
              <a:rPr lang="fr-FR" sz="1900" dirty="0"/>
              <a:t>Un Comité technique national et multisectoriel sur la facilitation des échanges est institué par Arrêté </a:t>
            </a:r>
            <a:r>
              <a:rPr lang="fr-FR" sz="1900" b="1" dirty="0"/>
              <a:t>N°2014-482 du 6 juillet 2014</a:t>
            </a:r>
            <a:r>
              <a:rPr lang="fr-FR" sz="1900" dirty="0"/>
              <a:t> ;</a:t>
            </a:r>
          </a:p>
          <a:p>
            <a:pPr marL="273050" indent="-273050" algn="just">
              <a:tabLst>
                <a:tab pos="271463" algn="l"/>
              </a:tabLst>
            </a:pPr>
            <a:r>
              <a:rPr lang="fr-FR" sz="1900" dirty="0"/>
              <a:t>Djibouti a ratifié par la loi </a:t>
            </a:r>
            <a:r>
              <a:rPr lang="fr-FR" sz="1900" b="1" dirty="0"/>
              <a:t>N°198/AN/17/7ieme L</a:t>
            </a:r>
            <a:r>
              <a:rPr lang="fr-FR" sz="1900" dirty="0"/>
              <a:t> portant ratification de l’Accord sur la facilitation des échanges le </a:t>
            </a:r>
            <a:r>
              <a:rPr lang="fr-FR" sz="1900" b="1" dirty="0"/>
              <a:t>8 novembre 2017</a:t>
            </a:r>
            <a:r>
              <a:rPr lang="fr-FR" sz="1900" dirty="0"/>
              <a:t> ;</a:t>
            </a:r>
          </a:p>
          <a:p>
            <a:pPr algn="just"/>
            <a:r>
              <a:rPr lang="fr-FR" sz="1900" dirty="0"/>
              <a:t>Notification des instruments de ratification le </a:t>
            </a:r>
            <a:r>
              <a:rPr lang="fr-FR" sz="1900" b="1" dirty="0"/>
              <a:t>5 mars 2019 </a:t>
            </a:r>
            <a:r>
              <a:rPr lang="fr-FR" sz="1900" dirty="0"/>
              <a:t>à l’OMC à travers la mission permanente de Djibouti ;</a:t>
            </a:r>
          </a:p>
          <a:p>
            <a:pPr algn="just"/>
            <a:r>
              <a:rPr lang="fr-FR" sz="1900" dirty="0"/>
              <a:t>La </a:t>
            </a:r>
            <a:r>
              <a:rPr lang="fr-FR" sz="1900" b="1" dirty="0"/>
              <a:t>vision Djibouti 2035 </a:t>
            </a:r>
            <a:r>
              <a:rPr lang="fr-FR" sz="1900" dirty="0"/>
              <a:t>inscrit les questions de la facilitation des échanges au cœur de la politique de développement et la Stratégie Nationale de développement du Commerce (</a:t>
            </a:r>
            <a:r>
              <a:rPr lang="fr-FR" sz="1900" b="1" dirty="0"/>
              <a:t>SNDC</a:t>
            </a:r>
            <a:r>
              <a:rPr lang="fr-FR" sz="1900" dirty="0"/>
              <a:t>) ;</a:t>
            </a:r>
          </a:p>
          <a:p>
            <a:pPr algn="just"/>
            <a:r>
              <a:rPr lang="fr-FR" sz="1900" dirty="0"/>
              <a:t>Djibouti a investi ces 10 dernières sur les infrastructures portuaires, ferroviaires et autres infrastructures physiques, il y a eu la nécessité de capitaliser sur ces lourdes investissements en les rendant plus compétitives par la simplification des procédures et des outils de facilitation de commerce.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ii. Démarches d’assistance technique</a:t>
            </a:r>
          </a:p>
        </p:txBody>
      </p:sp>
      <p:sp>
        <p:nvSpPr>
          <p:cNvPr id="3" name="Espace réservé du contenu 2"/>
          <p:cNvSpPr>
            <a:spLocks noGrp="1"/>
          </p:cNvSpPr>
          <p:nvPr>
            <p:ph sz="quarter" idx="1"/>
          </p:nvPr>
        </p:nvSpPr>
        <p:spPr>
          <a:xfrm>
            <a:off x="457200" y="1600200"/>
            <a:ext cx="8075240" cy="4873752"/>
          </a:xfrm>
        </p:spPr>
        <p:txBody>
          <a:bodyPr/>
          <a:lstStyle/>
          <a:p>
            <a:pPr algn="just"/>
            <a:r>
              <a:rPr lang="fr-FR" dirty="0"/>
              <a:t>La soumission de formulaire d’assistance technique au Secrétariat de l’ACP et la requête par le Ministre  de Commerce;</a:t>
            </a:r>
          </a:p>
          <a:p>
            <a:pPr algn="just"/>
            <a:r>
              <a:rPr lang="fr-FR" dirty="0"/>
              <a:t>Elaboration et finalisation d’une TDR d’appui à la mise en œuvre de l’Accord sur la facilitation des </a:t>
            </a:r>
            <a:r>
              <a:rPr lang="fr-FR" dirty="0" err="1"/>
              <a:t>echanges</a:t>
            </a:r>
            <a:r>
              <a:rPr lang="fr-FR" dirty="0"/>
              <a:t> de Djibouti entre </a:t>
            </a:r>
            <a:r>
              <a:rPr lang="fr-FR" dirty="0" err="1"/>
              <a:t>TradeCom</a:t>
            </a:r>
            <a:r>
              <a:rPr lang="fr-FR" dirty="0"/>
              <a:t> II et le département du Commerce </a:t>
            </a:r>
            <a:r>
              <a:rPr lang="fr-FR" dirty="0" err="1"/>
              <a:t>Extéreur</a:t>
            </a:r>
            <a:r>
              <a:rPr lang="fr-FR" dirty="0"/>
              <a:t>;</a:t>
            </a:r>
          </a:p>
          <a:p>
            <a:pPr algn="just"/>
            <a:r>
              <a:rPr lang="fr-FR" dirty="0"/>
              <a:t>Recrutement des experts internationaux par le Cabinet A.E.S.A pour une durée globale de travail de 6 mois;</a:t>
            </a:r>
          </a:p>
          <a:p>
            <a:pPr algn="just"/>
            <a:r>
              <a:rPr lang="fr-FR" dirty="0"/>
              <a:t>Note conceptuelle élaborée par les experts sur les phases de mise en œuvre du Programme.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1500166" y="714356"/>
            <a:ext cx="5429288" cy="585791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16" name="Connecteur droit 15"/>
          <p:cNvCxnSpPr>
            <a:stCxn id="5" idx="0"/>
            <a:endCxn id="14" idx="4"/>
          </p:cNvCxnSpPr>
          <p:nvPr/>
        </p:nvCxnSpPr>
        <p:spPr>
          <a:xfrm rot="16200000" flipH="1">
            <a:off x="1221498" y="3614739"/>
            <a:ext cx="5743616" cy="1588"/>
          </a:xfrm>
          <a:prstGeom prst="line">
            <a:avLst/>
          </a:prstGeom>
        </p:spPr>
        <p:style>
          <a:lnRef idx="3">
            <a:schemeClr val="accent6"/>
          </a:lnRef>
          <a:fillRef idx="0">
            <a:schemeClr val="accent6"/>
          </a:fillRef>
          <a:effectRef idx="2">
            <a:schemeClr val="accent6"/>
          </a:effectRef>
          <a:fontRef idx="minor">
            <a:schemeClr val="tx1"/>
          </a:fontRef>
        </p:style>
      </p:cxnSp>
      <p:sp>
        <p:nvSpPr>
          <p:cNvPr id="5" name="Ellipse 4"/>
          <p:cNvSpPr/>
          <p:nvPr/>
        </p:nvSpPr>
        <p:spPr>
          <a:xfrm>
            <a:off x="3643306" y="742931"/>
            <a:ext cx="900000" cy="571504"/>
          </a:xfrm>
          <a:prstGeom prst="ellipse">
            <a:avLst/>
          </a:prstGeom>
          <a:solidFill>
            <a:srgbClr val="F4F9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100" b="1" dirty="0">
                <a:solidFill>
                  <a:schemeClr val="tx1"/>
                </a:solidFill>
              </a:rPr>
              <a:t>Etape </a:t>
            </a:r>
          </a:p>
          <a:p>
            <a:pPr algn="ctr"/>
            <a:r>
              <a:rPr lang="fr-BE" sz="2000" b="1" dirty="0">
                <a:solidFill>
                  <a:schemeClr val="tx1"/>
                </a:solidFill>
              </a:rPr>
              <a:t>01</a:t>
            </a:r>
            <a:endParaRPr lang="fr-FR" sz="2000" b="1" dirty="0">
              <a:solidFill>
                <a:schemeClr val="tx1"/>
              </a:solidFill>
            </a:endParaRPr>
          </a:p>
        </p:txBody>
      </p:sp>
      <p:sp>
        <p:nvSpPr>
          <p:cNvPr id="6" name="Ellipse 5"/>
          <p:cNvSpPr/>
          <p:nvPr/>
        </p:nvSpPr>
        <p:spPr>
          <a:xfrm>
            <a:off x="3643306" y="1738299"/>
            <a:ext cx="900000" cy="571504"/>
          </a:xfrm>
          <a:prstGeom prst="ellipse">
            <a:avLst/>
          </a:prstGeom>
          <a:solidFill>
            <a:srgbClr val="F4F9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100" b="1" dirty="0">
                <a:solidFill>
                  <a:schemeClr val="tx1"/>
                </a:solidFill>
              </a:rPr>
              <a:t>Etape </a:t>
            </a:r>
          </a:p>
          <a:p>
            <a:pPr algn="ctr"/>
            <a:r>
              <a:rPr lang="fr-BE" sz="2400" b="1" dirty="0">
                <a:solidFill>
                  <a:schemeClr val="tx1"/>
                </a:solidFill>
              </a:rPr>
              <a:t>02</a:t>
            </a:r>
            <a:endParaRPr lang="fr-FR" sz="2400" b="1" dirty="0">
              <a:solidFill>
                <a:schemeClr val="tx1"/>
              </a:solidFill>
            </a:endParaRPr>
          </a:p>
        </p:txBody>
      </p:sp>
      <p:sp>
        <p:nvSpPr>
          <p:cNvPr id="7" name="Ellipse 6"/>
          <p:cNvSpPr/>
          <p:nvPr/>
        </p:nvSpPr>
        <p:spPr>
          <a:xfrm>
            <a:off x="3643306" y="2547931"/>
            <a:ext cx="900000" cy="571504"/>
          </a:xfrm>
          <a:prstGeom prst="ellipse">
            <a:avLst/>
          </a:prstGeom>
          <a:solidFill>
            <a:srgbClr val="F4F9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100" b="1" dirty="0">
                <a:solidFill>
                  <a:schemeClr val="tx1"/>
                </a:solidFill>
              </a:rPr>
              <a:t>Etape </a:t>
            </a:r>
          </a:p>
          <a:p>
            <a:pPr algn="ctr"/>
            <a:r>
              <a:rPr lang="fr-BE" sz="2000" b="1" dirty="0">
                <a:solidFill>
                  <a:schemeClr val="tx1"/>
                </a:solidFill>
              </a:rPr>
              <a:t>03</a:t>
            </a:r>
            <a:endParaRPr lang="fr-FR" sz="2000" b="1" dirty="0">
              <a:solidFill>
                <a:schemeClr val="tx1"/>
              </a:solidFill>
            </a:endParaRPr>
          </a:p>
        </p:txBody>
      </p:sp>
      <p:sp>
        <p:nvSpPr>
          <p:cNvPr id="8" name="Ellipse 7"/>
          <p:cNvSpPr/>
          <p:nvPr/>
        </p:nvSpPr>
        <p:spPr>
          <a:xfrm>
            <a:off x="3643306" y="3433759"/>
            <a:ext cx="900000" cy="571504"/>
          </a:xfrm>
          <a:prstGeom prst="ellipse">
            <a:avLst/>
          </a:prstGeom>
          <a:solidFill>
            <a:srgbClr val="F4F9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100" b="1" dirty="0">
                <a:solidFill>
                  <a:schemeClr val="tx1"/>
                </a:solidFill>
              </a:rPr>
              <a:t>Etape </a:t>
            </a:r>
          </a:p>
          <a:p>
            <a:pPr algn="ctr"/>
            <a:r>
              <a:rPr lang="fr-BE" sz="2000" b="1" dirty="0">
                <a:solidFill>
                  <a:schemeClr val="tx1"/>
                </a:solidFill>
              </a:rPr>
              <a:t>04</a:t>
            </a:r>
            <a:endParaRPr lang="fr-FR" sz="2000" b="1" dirty="0">
              <a:solidFill>
                <a:schemeClr val="tx1"/>
              </a:solidFill>
            </a:endParaRPr>
          </a:p>
        </p:txBody>
      </p:sp>
      <p:sp>
        <p:nvSpPr>
          <p:cNvPr id="9" name="Ellipse 8"/>
          <p:cNvSpPr/>
          <p:nvPr/>
        </p:nvSpPr>
        <p:spPr>
          <a:xfrm>
            <a:off x="3643306" y="4224342"/>
            <a:ext cx="900000" cy="571504"/>
          </a:xfrm>
          <a:prstGeom prst="ellipse">
            <a:avLst/>
          </a:prstGeom>
          <a:solidFill>
            <a:srgbClr val="F4F9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100" b="1" dirty="0">
                <a:solidFill>
                  <a:schemeClr val="tx1"/>
                </a:solidFill>
              </a:rPr>
              <a:t>Etape </a:t>
            </a:r>
          </a:p>
          <a:p>
            <a:pPr algn="ctr"/>
            <a:r>
              <a:rPr lang="fr-BE" sz="2000" b="1" dirty="0">
                <a:solidFill>
                  <a:schemeClr val="tx1"/>
                </a:solidFill>
              </a:rPr>
              <a:t>05</a:t>
            </a:r>
            <a:endParaRPr lang="fr-FR" sz="2000" b="1" dirty="0">
              <a:solidFill>
                <a:schemeClr val="tx1"/>
              </a:solidFill>
            </a:endParaRPr>
          </a:p>
        </p:txBody>
      </p:sp>
      <p:sp>
        <p:nvSpPr>
          <p:cNvPr id="12" name="Ellipse 11"/>
          <p:cNvSpPr/>
          <p:nvPr/>
        </p:nvSpPr>
        <p:spPr>
          <a:xfrm>
            <a:off x="3643306" y="5057786"/>
            <a:ext cx="900000" cy="571504"/>
          </a:xfrm>
          <a:prstGeom prst="ellipse">
            <a:avLst/>
          </a:prstGeom>
          <a:solidFill>
            <a:srgbClr val="F4F9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100" b="1" dirty="0">
                <a:solidFill>
                  <a:schemeClr val="tx1"/>
                </a:solidFill>
              </a:rPr>
              <a:t>Etape </a:t>
            </a:r>
          </a:p>
          <a:p>
            <a:pPr algn="ctr"/>
            <a:r>
              <a:rPr lang="fr-BE" b="1" dirty="0">
                <a:solidFill>
                  <a:schemeClr val="tx1"/>
                </a:solidFill>
              </a:rPr>
              <a:t>06</a:t>
            </a:r>
            <a:endParaRPr lang="fr-FR" b="1" dirty="0">
              <a:solidFill>
                <a:schemeClr val="tx1"/>
              </a:solidFill>
            </a:endParaRPr>
          </a:p>
        </p:txBody>
      </p:sp>
      <p:sp>
        <p:nvSpPr>
          <p:cNvPr id="14" name="Ellipse 13"/>
          <p:cNvSpPr/>
          <p:nvPr/>
        </p:nvSpPr>
        <p:spPr>
          <a:xfrm>
            <a:off x="3643306" y="5915043"/>
            <a:ext cx="900000" cy="571504"/>
          </a:xfrm>
          <a:prstGeom prst="ellipse">
            <a:avLst/>
          </a:prstGeom>
          <a:solidFill>
            <a:srgbClr val="F4F9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100" b="1" dirty="0">
                <a:solidFill>
                  <a:schemeClr val="tx1"/>
                </a:solidFill>
              </a:rPr>
              <a:t>Etape </a:t>
            </a:r>
          </a:p>
          <a:p>
            <a:pPr algn="ctr"/>
            <a:r>
              <a:rPr lang="fr-BE" b="1" dirty="0">
                <a:solidFill>
                  <a:schemeClr val="tx1"/>
                </a:solidFill>
              </a:rPr>
              <a:t>07</a:t>
            </a:r>
            <a:endParaRPr lang="fr-FR" b="1" dirty="0">
              <a:solidFill>
                <a:schemeClr val="tx1"/>
              </a:solidFill>
            </a:endParaRPr>
          </a:p>
        </p:txBody>
      </p:sp>
      <p:cxnSp>
        <p:nvCxnSpPr>
          <p:cNvPr id="24" name="Connecteur droit 23"/>
          <p:cNvCxnSpPr/>
          <p:nvPr/>
        </p:nvCxnSpPr>
        <p:spPr>
          <a:xfrm rot="10800000">
            <a:off x="1890692" y="1428737"/>
            <a:ext cx="2143140" cy="9523"/>
          </a:xfrm>
          <a:prstGeom prst="line">
            <a:avLst/>
          </a:prstGeom>
          <a:ln>
            <a:solidFill>
              <a:schemeClr val="bg2">
                <a:lumMod val="25000"/>
              </a:schemeClr>
            </a:solidFill>
            <a:prstDash val="sysDash"/>
          </a:ln>
        </p:spPr>
        <p:style>
          <a:lnRef idx="3">
            <a:schemeClr val="accent4"/>
          </a:lnRef>
          <a:fillRef idx="0">
            <a:schemeClr val="accent4"/>
          </a:fillRef>
          <a:effectRef idx="2">
            <a:schemeClr val="accent4"/>
          </a:effectRef>
          <a:fontRef idx="minor">
            <a:schemeClr val="tx1"/>
          </a:fontRef>
        </p:style>
      </p:cxnSp>
      <p:sp>
        <p:nvSpPr>
          <p:cNvPr id="25" name="Rectangle 24"/>
          <p:cNvSpPr/>
          <p:nvPr/>
        </p:nvSpPr>
        <p:spPr>
          <a:xfrm>
            <a:off x="1857356" y="904857"/>
            <a:ext cx="1785950" cy="461665"/>
          </a:xfrm>
          <a:prstGeom prst="rect">
            <a:avLst/>
          </a:prstGeom>
          <a:ln>
            <a:noFill/>
          </a:ln>
        </p:spPr>
        <p:txBody>
          <a:bodyPr wrap="square">
            <a:spAutoFit/>
          </a:bodyPr>
          <a:lstStyle/>
          <a:p>
            <a:pPr algn="r"/>
            <a:r>
              <a:rPr lang="fr-FR" sz="1200" dirty="0"/>
              <a:t>Réunion de lancement du Programme </a:t>
            </a:r>
          </a:p>
        </p:txBody>
      </p:sp>
      <p:pic>
        <p:nvPicPr>
          <p:cNvPr id="1028" name="Picture 4" descr="Résultat de recherche d'images pour &quot;reunion de travail&quot;"/>
          <p:cNvPicPr>
            <a:picLocks noChangeAspect="1" noChangeArrowheads="1"/>
          </p:cNvPicPr>
          <p:nvPr/>
        </p:nvPicPr>
        <p:blipFill>
          <a:blip r:embed="rId2" cstate="print"/>
          <a:srcRect l="14286" t="13264" r="14286" b="11922"/>
          <a:stretch>
            <a:fillRect/>
          </a:stretch>
        </p:blipFill>
        <p:spPr bwMode="auto">
          <a:xfrm>
            <a:off x="1428728" y="1071546"/>
            <a:ext cx="595317" cy="654849"/>
          </a:xfrm>
          <a:prstGeom prst="ellipse">
            <a:avLst/>
          </a:prstGeom>
          <a:ln w="34925" cap="rnd">
            <a:solidFill>
              <a:schemeClr val="bg2">
                <a:lumMod val="25000"/>
              </a:schemeClr>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3" name="Rectangle 32"/>
          <p:cNvSpPr/>
          <p:nvPr/>
        </p:nvSpPr>
        <p:spPr>
          <a:xfrm>
            <a:off x="4572000" y="1671926"/>
            <a:ext cx="1643074" cy="646331"/>
          </a:xfrm>
          <a:prstGeom prst="rect">
            <a:avLst/>
          </a:prstGeom>
        </p:spPr>
        <p:txBody>
          <a:bodyPr wrap="square">
            <a:spAutoFit/>
          </a:bodyPr>
          <a:lstStyle/>
          <a:p>
            <a:r>
              <a:rPr lang="fr-FR" sz="1200" dirty="0"/>
              <a:t>Atelier de formation sur l’AFE aux membres du CTFE</a:t>
            </a:r>
          </a:p>
        </p:txBody>
      </p:sp>
      <p:cxnSp>
        <p:nvCxnSpPr>
          <p:cNvPr id="34" name="Connecteur droit 33"/>
          <p:cNvCxnSpPr/>
          <p:nvPr/>
        </p:nvCxnSpPr>
        <p:spPr>
          <a:xfrm rot="10800000" flipV="1">
            <a:off x="4071934" y="2357430"/>
            <a:ext cx="1962162" cy="14288"/>
          </a:xfrm>
          <a:prstGeom prst="line">
            <a:avLst/>
          </a:prstGeom>
          <a:ln>
            <a:prstDash val="sysDash"/>
          </a:ln>
        </p:spPr>
        <p:style>
          <a:lnRef idx="3">
            <a:schemeClr val="accent4"/>
          </a:lnRef>
          <a:fillRef idx="0">
            <a:schemeClr val="accent4"/>
          </a:fillRef>
          <a:effectRef idx="2">
            <a:schemeClr val="accent4"/>
          </a:effectRef>
          <a:fontRef idx="minor">
            <a:schemeClr val="tx1"/>
          </a:fontRef>
        </p:style>
      </p:cxnSp>
      <p:sp>
        <p:nvSpPr>
          <p:cNvPr id="36" name="Rectangle 35"/>
          <p:cNvSpPr/>
          <p:nvPr/>
        </p:nvSpPr>
        <p:spPr>
          <a:xfrm>
            <a:off x="1714480" y="2357430"/>
            <a:ext cx="2052650" cy="646331"/>
          </a:xfrm>
          <a:prstGeom prst="rect">
            <a:avLst/>
          </a:prstGeom>
        </p:spPr>
        <p:txBody>
          <a:bodyPr wrap="square">
            <a:spAutoFit/>
          </a:bodyPr>
          <a:lstStyle/>
          <a:p>
            <a:r>
              <a:rPr lang="fr-FR" sz="1200" dirty="0"/>
              <a:t>Consultation des parties prenantes et cadrages des activités du programme</a:t>
            </a:r>
          </a:p>
        </p:txBody>
      </p:sp>
      <p:cxnSp>
        <p:nvCxnSpPr>
          <p:cNvPr id="37" name="Connecteur droit 36"/>
          <p:cNvCxnSpPr/>
          <p:nvPr/>
        </p:nvCxnSpPr>
        <p:spPr>
          <a:xfrm rot="10800000" flipV="1">
            <a:off x="1785918" y="3248020"/>
            <a:ext cx="2290780" cy="0"/>
          </a:xfrm>
          <a:prstGeom prst="line">
            <a:avLst/>
          </a:prstGeom>
          <a:ln>
            <a:solidFill>
              <a:srgbClr val="00B0F0"/>
            </a:solidFill>
            <a:prstDash val="sysDash"/>
          </a:ln>
        </p:spPr>
        <p:style>
          <a:lnRef idx="3">
            <a:schemeClr val="accent4"/>
          </a:lnRef>
          <a:fillRef idx="0">
            <a:schemeClr val="accent4"/>
          </a:fillRef>
          <a:effectRef idx="2">
            <a:schemeClr val="accent4"/>
          </a:effectRef>
          <a:fontRef idx="minor">
            <a:schemeClr val="tx1"/>
          </a:fontRef>
        </p:style>
      </p:cxnSp>
      <p:cxnSp>
        <p:nvCxnSpPr>
          <p:cNvPr id="39" name="Connecteur droit 38"/>
          <p:cNvCxnSpPr/>
          <p:nvPr/>
        </p:nvCxnSpPr>
        <p:spPr>
          <a:xfrm rot="10800000">
            <a:off x="4100520" y="4105280"/>
            <a:ext cx="1543051" cy="0"/>
          </a:xfrm>
          <a:prstGeom prst="line">
            <a:avLst/>
          </a:prstGeom>
          <a:ln>
            <a:solidFill>
              <a:schemeClr val="bg2">
                <a:lumMod val="25000"/>
              </a:schemeClr>
            </a:solidFill>
            <a:prstDash val="sysDash"/>
          </a:ln>
        </p:spPr>
        <p:style>
          <a:lnRef idx="3">
            <a:schemeClr val="accent4"/>
          </a:lnRef>
          <a:fillRef idx="0">
            <a:schemeClr val="accent4"/>
          </a:fillRef>
          <a:effectRef idx="2">
            <a:schemeClr val="accent4"/>
          </a:effectRef>
          <a:fontRef idx="minor">
            <a:schemeClr val="tx1"/>
          </a:fontRef>
        </p:style>
      </p:cxnSp>
      <p:sp>
        <p:nvSpPr>
          <p:cNvPr id="41" name="Rectangle 40"/>
          <p:cNvSpPr/>
          <p:nvPr/>
        </p:nvSpPr>
        <p:spPr>
          <a:xfrm>
            <a:off x="4562475" y="3571876"/>
            <a:ext cx="1195392" cy="461665"/>
          </a:xfrm>
          <a:prstGeom prst="rect">
            <a:avLst/>
          </a:prstGeom>
        </p:spPr>
        <p:txBody>
          <a:bodyPr wrap="square">
            <a:spAutoFit/>
          </a:bodyPr>
          <a:lstStyle/>
          <a:p>
            <a:r>
              <a:rPr lang="fr-FR" sz="1200" dirty="0"/>
              <a:t>Activités spécifiques</a:t>
            </a:r>
          </a:p>
        </p:txBody>
      </p:sp>
      <p:cxnSp>
        <p:nvCxnSpPr>
          <p:cNvPr id="44" name="Connecteur droit 43"/>
          <p:cNvCxnSpPr/>
          <p:nvPr/>
        </p:nvCxnSpPr>
        <p:spPr>
          <a:xfrm rot="10800000" flipV="1">
            <a:off x="2714613" y="4929194"/>
            <a:ext cx="1347799" cy="3"/>
          </a:xfrm>
          <a:prstGeom prst="line">
            <a:avLst/>
          </a:prstGeom>
          <a:ln>
            <a:solidFill>
              <a:srgbClr val="7030A0"/>
            </a:solidFill>
            <a:prstDash val="sysDash"/>
          </a:ln>
        </p:spPr>
        <p:style>
          <a:lnRef idx="3">
            <a:schemeClr val="accent4"/>
          </a:lnRef>
          <a:fillRef idx="0">
            <a:schemeClr val="accent4"/>
          </a:fillRef>
          <a:effectRef idx="2">
            <a:schemeClr val="accent4"/>
          </a:effectRef>
          <a:fontRef idx="minor">
            <a:schemeClr val="tx1"/>
          </a:fontRef>
        </p:style>
      </p:cxnSp>
      <p:cxnSp>
        <p:nvCxnSpPr>
          <p:cNvPr id="45" name="Connecteur droit 44"/>
          <p:cNvCxnSpPr/>
          <p:nvPr/>
        </p:nvCxnSpPr>
        <p:spPr>
          <a:xfrm rot="10800000" flipV="1">
            <a:off x="4129090" y="5715016"/>
            <a:ext cx="1657357" cy="9522"/>
          </a:xfrm>
          <a:prstGeom prst="line">
            <a:avLst/>
          </a:prstGeom>
          <a:ln>
            <a:prstDash val="sysDash"/>
          </a:ln>
        </p:spPr>
        <p:style>
          <a:lnRef idx="3">
            <a:schemeClr val="accent4"/>
          </a:lnRef>
          <a:fillRef idx="0">
            <a:schemeClr val="accent4"/>
          </a:fillRef>
          <a:effectRef idx="2">
            <a:schemeClr val="accent4"/>
          </a:effectRef>
          <a:fontRef idx="minor">
            <a:schemeClr val="tx1"/>
          </a:fontRef>
        </p:style>
      </p:cxnSp>
      <p:cxnSp>
        <p:nvCxnSpPr>
          <p:cNvPr id="46" name="Connecteur droit 45"/>
          <p:cNvCxnSpPr/>
          <p:nvPr/>
        </p:nvCxnSpPr>
        <p:spPr>
          <a:xfrm rot="10800000" flipV="1">
            <a:off x="2643174" y="6210320"/>
            <a:ext cx="1023944" cy="4762"/>
          </a:xfrm>
          <a:prstGeom prst="line">
            <a:avLst/>
          </a:prstGeom>
          <a:ln>
            <a:solidFill>
              <a:srgbClr val="C00000"/>
            </a:solidFill>
            <a:prstDash val="sysDash"/>
          </a:ln>
        </p:spPr>
        <p:style>
          <a:lnRef idx="3">
            <a:schemeClr val="accent4"/>
          </a:lnRef>
          <a:fillRef idx="0">
            <a:schemeClr val="accent4"/>
          </a:fillRef>
          <a:effectRef idx="2">
            <a:schemeClr val="accent4"/>
          </a:effectRef>
          <a:fontRef idx="minor">
            <a:schemeClr val="tx1"/>
          </a:fontRef>
        </p:style>
      </p:cxnSp>
      <p:pic>
        <p:nvPicPr>
          <p:cNvPr id="1030" name="Picture 6" descr="https://2.bp.blogspot.com/-l7gBlVx3C4M/WmHGtad42uI/AAAAAAAACf4/eEGlMvhr_psjpyGUyqP_MWslyVvnXUKmgCLcBGAs/s200/Atelier-Formation-%25C2%25A9-scusi-Fotolia.com_-338x350.jpg"/>
          <p:cNvPicPr>
            <a:picLocks noChangeAspect="1" noChangeArrowheads="1"/>
          </p:cNvPicPr>
          <p:nvPr/>
        </p:nvPicPr>
        <p:blipFill>
          <a:blip r:embed="rId3" cstate="print"/>
          <a:srcRect/>
          <a:stretch>
            <a:fillRect/>
          </a:stretch>
        </p:blipFill>
        <p:spPr bwMode="auto">
          <a:xfrm>
            <a:off x="6072198" y="1928802"/>
            <a:ext cx="798319" cy="827273"/>
          </a:xfrm>
          <a:prstGeom prst="ellipse">
            <a:avLst/>
          </a:prstGeom>
          <a:ln w="38100" cap="rnd">
            <a:solidFill>
              <a:schemeClr val="bg2">
                <a:lumMod val="50000"/>
              </a:schemeClr>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032" name="Picture 8" descr="Résultat de recherche d'images pour &quot;CONSULTATION&quot;"/>
          <p:cNvPicPr>
            <a:picLocks noChangeAspect="1" noChangeArrowheads="1"/>
          </p:cNvPicPr>
          <p:nvPr/>
        </p:nvPicPr>
        <p:blipFill>
          <a:blip r:embed="rId4" cstate="print"/>
          <a:srcRect r="1817" b="18032"/>
          <a:stretch>
            <a:fillRect/>
          </a:stretch>
        </p:blipFill>
        <p:spPr bwMode="auto">
          <a:xfrm>
            <a:off x="1714480" y="3071810"/>
            <a:ext cx="714380" cy="396878"/>
          </a:xfrm>
          <a:prstGeom prst="rect">
            <a:avLst/>
          </a:prstGeom>
          <a:ln w="38100" cap="sq">
            <a:solidFill>
              <a:srgbClr val="00B0F0"/>
            </a:solidFill>
            <a:prstDash val="solid"/>
            <a:miter lim="800000"/>
          </a:ln>
          <a:effectLst>
            <a:outerShdw blurRad="50800" dist="38100" dir="2700000" algn="tl" rotWithShape="0">
              <a:srgbClr val="000000">
                <a:alpha val="43000"/>
              </a:srgbClr>
            </a:outerShdw>
          </a:effectLst>
        </p:spPr>
      </p:pic>
      <p:sp>
        <p:nvSpPr>
          <p:cNvPr id="1034" name="AutoShape 10" descr="Résultat de recherche d'images pour &quot;ACTIVITES&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36" name="AutoShape 12" descr="Résultat de recherche d'images pour &quot;ACTIVITES&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038" name="Picture 14" descr="Image associée"/>
          <p:cNvPicPr>
            <a:picLocks noChangeAspect="1" noChangeArrowheads="1"/>
          </p:cNvPicPr>
          <p:nvPr/>
        </p:nvPicPr>
        <p:blipFill>
          <a:blip r:embed="rId5" cstate="print"/>
          <a:srcRect/>
          <a:stretch>
            <a:fillRect/>
          </a:stretch>
        </p:blipFill>
        <p:spPr bwMode="auto">
          <a:xfrm>
            <a:off x="5667383" y="3786190"/>
            <a:ext cx="1047757" cy="607223"/>
          </a:xfrm>
          <a:prstGeom prst="rect">
            <a:avLst/>
          </a:prstGeom>
          <a:noFill/>
          <a:ln>
            <a:solidFill>
              <a:schemeClr val="bg2">
                <a:lumMod val="25000"/>
              </a:schemeClr>
            </a:solidFill>
          </a:ln>
        </p:spPr>
      </p:pic>
      <p:sp>
        <p:nvSpPr>
          <p:cNvPr id="58" name="Rectangle 57"/>
          <p:cNvSpPr/>
          <p:nvPr/>
        </p:nvSpPr>
        <p:spPr>
          <a:xfrm>
            <a:off x="2722673" y="4462770"/>
            <a:ext cx="1468322" cy="461665"/>
          </a:xfrm>
          <a:prstGeom prst="rect">
            <a:avLst/>
          </a:prstGeom>
        </p:spPr>
        <p:txBody>
          <a:bodyPr wrap="square">
            <a:spAutoFit/>
          </a:bodyPr>
          <a:lstStyle/>
          <a:p>
            <a:r>
              <a:rPr lang="fr-FR" sz="1200" dirty="0"/>
              <a:t>Rapport intermédiaire</a:t>
            </a:r>
          </a:p>
        </p:txBody>
      </p:sp>
      <p:pic>
        <p:nvPicPr>
          <p:cNvPr id="60" name="Picture 1"/>
          <p:cNvPicPr>
            <a:picLocks noChangeAspect="1" noChangeArrowheads="1"/>
          </p:cNvPicPr>
          <p:nvPr/>
        </p:nvPicPr>
        <p:blipFill>
          <a:blip r:embed="rId6" cstate="print"/>
          <a:srcRect l="5882" t="15730" r="65441" b="14607"/>
          <a:stretch>
            <a:fillRect/>
          </a:stretch>
        </p:blipFill>
        <p:spPr bwMode="auto">
          <a:xfrm rot="643340">
            <a:off x="1900744" y="3851500"/>
            <a:ext cx="825167" cy="1311804"/>
          </a:xfrm>
          <a:prstGeom prst="rect">
            <a:avLst/>
          </a:prstGeom>
          <a:noFill/>
          <a:ln w="9525">
            <a:solidFill>
              <a:srgbClr val="7030A0"/>
            </a:solidFill>
            <a:miter lim="800000"/>
            <a:headEnd/>
            <a:tailEnd/>
          </a:ln>
          <a:effectLst/>
        </p:spPr>
      </p:pic>
      <p:sp>
        <p:nvSpPr>
          <p:cNvPr id="62" name="Rectangle 61"/>
          <p:cNvSpPr/>
          <p:nvPr/>
        </p:nvSpPr>
        <p:spPr>
          <a:xfrm>
            <a:off x="2786050" y="5715016"/>
            <a:ext cx="857256" cy="461665"/>
          </a:xfrm>
          <a:prstGeom prst="rect">
            <a:avLst/>
          </a:prstGeom>
        </p:spPr>
        <p:txBody>
          <a:bodyPr wrap="square">
            <a:spAutoFit/>
          </a:bodyPr>
          <a:lstStyle/>
          <a:p>
            <a:r>
              <a:rPr lang="fr-FR" sz="1200" dirty="0"/>
              <a:t>Rapport final</a:t>
            </a:r>
          </a:p>
        </p:txBody>
      </p:sp>
      <p:pic>
        <p:nvPicPr>
          <p:cNvPr id="64" name="Picture 1"/>
          <p:cNvPicPr>
            <a:picLocks noChangeAspect="1" noChangeArrowheads="1"/>
          </p:cNvPicPr>
          <p:nvPr/>
        </p:nvPicPr>
        <p:blipFill>
          <a:blip r:embed="rId6" cstate="print"/>
          <a:srcRect l="5882" t="15730" r="65441" b="14607"/>
          <a:stretch>
            <a:fillRect/>
          </a:stretch>
        </p:blipFill>
        <p:spPr bwMode="auto">
          <a:xfrm rot="643340">
            <a:off x="5686958" y="4994507"/>
            <a:ext cx="825167" cy="1311804"/>
          </a:xfrm>
          <a:prstGeom prst="rect">
            <a:avLst/>
          </a:prstGeom>
          <a:noFill/>
          <a:ln w="9525">
            <a:solidFill>
              <a:srgbClr val="7030A0"/>
            </a:solidFill>
            <a:miter lim="800000"/>
            <a:headEnd/>
            <a:tailEnd/>
          </a:ln>
          <a:effectLst/>
        </p:spPr>
      </p:pic>
      <p:pic>
        <p:nvPicPr>
          <p:cNvPr id="66" name="Picture 1"/>
          <p:cNvPicPr>
            <a:picLocks noChangeAspect="1" noChangeArrowheads="1"/>
          </p:cNvPicPr>
          <p:nvPr/>
        </p:nvPicPr>
        <p:blipFill>
          <a:blip r:embed="rId6" cstate="print"/>
          <a:srcRect l="5882" t="15730" r="65441" b="14607"/>
          <a:stretch>
            <a:fillRect/>
          </a:stretch>
        </p:blipFill>
        <p:spPr bwMode="auto">
          <a:xfrm rot="643340">
            <a:off x="1829306" y="5208822"/>
            <a:ext cx="825167" cy="1311804"/>
          </a:xfrm>
          <a:prstGeom prst="rect">
            <a:avLst/>
          </a:prstGeom>
          <a:noFill/>
          <a:ln w="9525">
            <a:solidFill>
              <a:srgbClr val="7030A0"/>
            </a:solidFill>
            <a:miter lim="800000"/>
            <a:headEnd/>
            <a:tailEnd/>
          </a:ln>
          <a:effectLst/>
        </p:spPr>
      </p:pic>
      <p:sp>
        <p:nvSpPr>
          <p:cNvPr id="68" name="Rectangle 67"/>
          <p:cNvSpPr/>
          <p:nvPr/>
        </p:nvSpPr>
        <p:spPr>
          <a:xfrm>
            <a:off x="385734" y="123802"/>
            <a:ext cx="7714658" cy="369332"/>
          </a:xfrm>
          <a:prstGeom prst="rect">
            <a:avLst/>
          </a:prstGeom>
        </p:spPr>
        <p:txBody>
          <a:bodyPr wrap="square">
            <a:spAutoFit/>
          </a:bodyPr>
          <a:lstStyle/>
          <a:p>
            <a:r>
              <a:rPr lang="fr-FR" dirty="0"/>
              <a:t>III. Phase de mise en œuvre du programme d’appui</a:t>
            </a:r>
          </a:p>
        </p:txBody>
      </p:sp>
      <p:sp>
        <p:nvSpPr>
          <p:cNvPr id="75" name="ZoneTexte 74"/>
          <p:cNvSpPr txBox="1"/>
          <p:nvPr/>
        </p:nvSpPr>
        <p:spPr>
          <a:xfrm>
            <a:off x="4572000" y="5143512"/>
            <a:ext cx="1285884" cy="461665"/>
          </a:xfrm>
          <a:prstGeom prst="rect">
            <a:avLst/>
          </a:prstGeom>
          <a:noFill/>
        </p:spPr>
        <p:txBody>
          <a:bodyPr wrap="square" rtlCol="0">
            <a:spAutoFit/>
          </a:bodyPr>
          <a:lstStyle/>
          <a:p>
            <a:r>
              <a:rPr lang="fr-FR" sz="1200" dirty="0"/>
              <a:t>Atelier de restitution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lstStyle/>
          <a:p>
            <a:r>
              <a:rPr lang="fr-FR" dirty="0"/>
              <a:t>Les livrables</a:t>
            </a:r>
          </a:p>
        </p:txBody>
      </p:sp>
      <p:sp>
        <p:nvSpPr>
          <p:cNvPr id="3" name="Espace réservé du contenu 2"/>
          <p:cNvSpPr>
            <a:spLocks noGrp="1"/>
          </p:cNvSpPr>
          <p:nvPr>
            <p:ph sz="quarter" idx="1"/>
          </p:nvPr>
        </p:nvSpPr>
        <p:spPr>
          <a:xfrm>
            <a:off x="467544" y="1196752"/>
            <a:ext cx="7467600" cy="4873752"/>
          </a:xfrm>
        </p:spPr>
        <p:txBody>
          <a:bodyPr/>
          <a:lstStyle/>
          <a:p>
            <a:pPr algn="just"/>
            <a:r>
              <a:rPr lang="fr-FR" dirty="0"/>
              <a:t>Guide sur les mesures et formalités du Commerce extérieur des biens ; </a:t>
            </a:r>
          </a:p>
          <a:p>
            <a:r>
              <a:rPr lang="fr-FR" dirty="0"/>
              <a:t>Inventaire et Harmonisation des besoins de mise en œuvre de l’AFE ;</a:t>
            </a:r>
          </a:p>
          <a:p>
            <a:r>
              <a:rPr lang="fr-FR" dirty="0"/>
              <a:t>Notification des catégorisations des mesures de l’AFE</a:t>
            </a:r>
          </a:p>
          <a:p>
            <a:r>
              <a:rPr lang="fr-FR" dirty="0"/>
              <a:t>Plan d’action </a:t>
            </a:r>
            <a:r>
              <a:rPr lang="fr-FR" dirty="0" err="1"/>
              <a:t>quiquenal</a:t>
            </a:r>
            <a:r>
              <a:rPr lang="fr-FR" dirty="0"/>
              <a:t> pour les membres du CTFE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9632" y="404664"/>
            <a:ext cx="3744416" cy="936104"/>
          </a:xfrm>
        </p:spPr>
        <p:txBody>
          <a:bodyPr>
            <a:noAutofit/>
          </a:bodyPr>
          <a:lstStyle/>
          <a:p>
            <a:r>
              <a:rPr lang="fr-FR" sz="4400" dirty="0"/>
              <a:t>Les livrables</a:t>
            </a:r>
          </a:p>
        </p:txBody>
      </p:sp>
      <p:sp>
        <p:nvSpPr>
          <p:cNvPr id="7" name="Rectangle 6"/>
          <p:cNvSpPr/>
          <p:nvPr/>
        </p:nvSpPr>
        <p:spPr>
          <a:xfrm>
            <a:off x="2123728" y="1412776"/>
            <a:ext cx="2520280" cy="7200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dirty="0"/>
              <a:t>GUIDE</a:t>
            </a:r>
            <a:endParaRPr lang="fr-FR" dirty="0"/>
          </a:p>
        </p:txBody>
      </p:sp>
      <p:sp>
        <p:nvSpPr>
          <p:cNvPr id="9" name="Rectangle 8"/>
          <p:cNvSpPr/>
          <p:nvPr/>
        </p:nvSpPr>
        <p:spPr>
          <a:xfrm>
            <a:off x="4644008" y="1405598"/>
            <a:ext cx="2592288" cy="707886"/>
          </a:xfrm>
          <a:prstGeom prst="rect">
            <a:avLst/>
          </a:prstGeom>
          <a:solidFill>
            <a:srgbClr val="00B0F0"/>
          </a:solidFill>
          <a:ln>
            <a:noFill/>
          </a:ln>
        </p:spPr>
        <p:txBody>
          <a:bodyPr wrap="square">
            <a:spAutoFit/>
          </a:bodyPr>
          <a:lstStyle/>
          <a:p>
            <a:r>
              <a:rPr lang="fr-FR" sz="2000" dirty="0">
                <a:solidFill>
                  <a:srgbClr val="FFFFFF"/>
                </a:solidFill>
              </a:rPr>
              <a:t>sur les mesures    et formalités </a:t>
            </a:r>
          </a:p>
        </p:txBody>
      </p:sp>
      <p:sp>
        <p:nvSpPr>
          <p:cNvPr id="10" name="Rectangle 9"/>
          <p:cNvSpPr/>
          <p:nvPr/>
        </p:nvSpPr>
        <p:spPr>
          <a:xfrm>
            <a:off x="971600" y="2636912"/>
            <a:ext cx="1152128" cy="1008112"/>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r>
              <a:rPr lang="fr-FR" sz="8800" dirty="0"/>
              <a:t> </a:t>
            </a:r>
          </a:p>
        </p:txBody>
      </p:sp>
      <p:sp>
        <p:nvSpPr>
          <p:cNvPr id="13" name="Rectangle 12"/>
          <p:cNvSpPr/>
          <p:nvPr/>
        </p:nvSpPr>
        <p:spPr>
          <a:xfrm>
            <a:off x="2123728" y="2636912"/>
            <a:ext cx="3312368" cy="646331"/>
          </a:xfrm>
          <a:prstGeom prst="rect">
            <a:avLst/>
          </a:prstGeom>
          <a:solidFill>
            <a:srgbClr val="00B0F0"/>
          </a:solidFill>
        </p:spPr>
        <p:txBody>
          <a:bodyPr wrap="square">
            <a:spAutoFit/>
          </a:bodyPr>
          <a:lstStyle/>
          <a:p>
            <a:r>
              <a:rPr lang="fr-FR" sz="3600" dirty="0">
                <a:solidFill>
                  <a:srgbClr val="FFFFFF"/>
                </a:solidFill>
              </a:rPr>
              <a:t>INVENTAIRE</a:t>
            </a:r>
          </a:p>
        </p:txBody>
      </p:sp>
      <p:sp>
        <p:nvSpPr>
          <p:cNvPr id="14" name="Rectangle 13"/>
          <p:cNvSpPr/>
          <p:nvPr/>
        </p:nvSpPr>
        <p:spPr>
          <a:xfrm>
            <a:off x="2123728" y="3284984"/>
            <a:ext cx="5112568" cy="369332"/>
          </a:xfrm>
          <a:prstGeom prst="rect">
            <a:avLst/>
          </a:prstGeom>
          <a:solidFill>
            <a:schemeClr val="bg1">
              <a:lumMod val="85000"/>
            </a:schemeClr>
          </a:solidFill>
        </p:spPr>
        <p:txBody>
          <a:bodyPr wrap="square">
            <a:spAutoFit/>
          </a:bodyPr>
          <a:lstStyle/>
          <a:p>
            <a:r>
              <a:rPr lang="fr-FR" dirty="0"/>
              <a:t>des besoins de mise en œuvre de l’AFE </a:t>
            </a:r>
          </a:p>
        </p:txBody>
      </p:sp>
      <p:sp>
        <p:nvSpPr>
          <p:cNvPr id="15" name="Rectangle 14"/>
          <p:cNvSpPr/>
          <p:nvPr/>
        </p:nvSpPr>
        <p:spPr>
          <a:xfrm>
            <a:off x="2123728" y="2060848"/>
            <a:ext cx="5112568" cy="3600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du Commerce extérieur des biens</a:t>
            </a:r>
          </a:p>
        </p:txBody>
      </p:sp>
      <p:sp>
        <p:nvSpPr>
          <p:cNvPr id="16" name="Rectangle 15"/>
          <p:cNvSpPr/>
          <p:nvPr/>
        </p:nvSpPr>
        <p:spPr>
          <a:xfrm>
            <a:off x="5436097" y="2636912"/>
            <a:ext cx="1800200" cy="646331"/>
          </a:xfrm>
          <a:prstGeom prst="rect">
            <a:avLst/>
          </a:prstGeom>
          <a:solidFill>
            <a:srgbClr val="00B0F0"/>
          </a:solidFill>
        </p:spPr>
        <p:txBody>
          <a:bodyPr wrap="square">
            <a:spAutoFit/>
          </a:bodyPr>
          <a:lstStyle/>
          <a:p>
            <a:r>
              <a:rPr lang="fr-FR" dirty="0">
                <a:solidFill>
                  <a:srgbClr val="FFFFFF"/>
                </a:solidFill>
              </a:rPr>
              <a:t>et Harmonisation</a:t>
            </a:r>
          </a:p>
        </p:txBody>
      </p:sp>
      <p:sp>
        <p:nvSpPr>
          <p:cNvPr id="21" name="Rectangle 20"/>
          <p:cNvSpPr/>
          <p:nvPr/>
        </p:nvSpPr>
        <p:spPr>
          <a:xfrm>
            <a:off x="2123728" y="3861048"/>
            <a:ext cx="5112568" cy="646331"/>
          </a:xfrm>
          <a:prstGeom prst="rect">
            <a:avLst/>
          </a:prstGeom>
          <a:solidFill>
            <a:srgbClr val="00B0F0"/>
          </a:solidFill>
        </p:spPr>
        <p:txBody>
          <a:bodyPr wrap="square">
            <a:spAutoFit/>
          </a:bodyPr>
          <a:lstStyle/>
          <a:p>
            <a:r>
              <a:rPr lang="fr-FR" sz="3600" b="1" dirty="0">
                <a:solidFill>
                  <a:srgbClr val="FFFFFF"/>
                </a:solidFill>
              </a:rPr>
              <a:t>NOTIFICATION</a:t>
            </a:r>
          </a:p>
        </p:txBody>
      </p:sp>
      <p:sp>
        <p:nvSpPr>
          <p:cNvPr id="22" name="Rectangle 21"/>
          <p:cNvSpPr/>
          <p:nvPr/>
        </p:nvSpPr>
        <p:spPr>
          <a:xfrm>
            <a:off x="2123728" y="4500653"/>
            <a:ext cx="5112568" cy="307777"/>
          </a:xfrm>
          <a:prstGeom prst="rect">
            <a:avLst/>
          </a:prstGeom>
          <a:solidFill>
            <a:schemeClr val="bg1">
              <a:lumMod val="85000"/>
            </a:schemeClr>
          </a:solidFill>
        </p:spPr>
        <p:txBody>
          <a:bodyPr wrap="square">
            <a:spAutoFit/>
          </a:bodyPr>
          <a:lstStyle/>
          <a:p>
            <a:r>
              <a:rPr lang="fr-FR" sz="1400" dirty="0"/>
              <a:t>des catégorisations des mesures de l’AFE</a:t>
            </a:r>
          </a:p>
        </p:txBody>
      </p:sp>
      <p:sp>
        <p:nvSpPr>
          <p:cNvPr id="24" name="Rectangle 23"/>
          <p:cNvSpPr/>
          <p:nvPr/>
        </p:nvSpPr>
        <p:spPr>
          <a:xfrm>
            <a:off x="2123728" y="4949635"/>
            <a:ext cx="5112568" cy="646331"/>
          </a:xfrm>
          <a:prstGeom prst="rect">
            <a:avLst/>
          </a:prstGeom>
          <a:solidFill>
            <a:srgbClr val="00B0F0"/>
          </a:solidFill>
        </p:spPr>
        <p:txBody>
          <a:bodyPr wrap="square">
            <a:spAutoFit/>
          </a:bodyPr>
          <a:lstStyle/>
          <a:p>
            <a:r>
              <a:rPr lang="fr-FR" sz="3600" b="1" dirty="0">
                <a:solidFill>
                  <a:srgbClr val="FFFFFF"/>
                </a:solidFill>
              </a:rPr>
              <a:t>PLAN D’ACTION</a:t>
            </a:r>
          </a:p>
        </p:txBody>
      </p:sp>
      <p:sp>
        <p:nvSpPr>
          <p:cNvPr id="25" name="Rectangle 24"/>
          <p:cNvSpPr/>
          <p:nvPr/>
        </p:nvSpPr>
        <p:spPr>
          <a:xfrm>
            <a:off x="2123728" y="5589240"/>
            <a:ext cx="5112568" cy="307777"/>
          </a:xfrm>
          <a:prstGeom prst="rect">
            <a:avLst/>
          </a:prstGeom>
          <a:solidFill>
            <a:schemeClr val="bg1">
              <a:lumMod val="85000"/>
            </a:schemeClr>
          </a:solidFill>
        </p:spPr>
        <p:txBody>
          <a:bodyPr wrap="square">
            <a:spAutoFit/>
          </a:bodyPr>
          <a:lstStyle/>
          <a:p>
            <a:r>
              <a:rPr lang="fr-FR" sz="1400" dirty="0" err="1"/>
              <a:t>quiquenal</a:t>
            </a:r>
            <a:r>
              <a:rPr lang="fr-FR" sz="1400" dirty="0"/>
              <a:t> pour les membres du CTFE</a:t>
            </a:r>
          </a:p>
        </p:txBody>
      </p:sp>
      <p:pic>
        <p:nvPicPr>
          <p:cNvPr id="12290" name="Picture 2" descr="Icônes correctes et incorrectes Signes vrais et faux Vecteur"/>
          <p:cNvPicPr>
            <a:picLocks noChangeAspect="1" noChangeArrowheads="1"/>
          </p:cNvPicPr>
          <p:nvPr/>
        </p:nvPicPr>
        <p:blipFill>
          <a:blip r:embed="rId2" cstate="print"/>
          <a:srcRect l="10661" t="14363" r="55029" b="28600"/>
          <a:stretch>
            <a:fillRect/>
          </a:stretch>
        </p:blipFill>
        <p:spPr bwMode="auto">
          <a:xfrm>
            <a:off x="1031726" y="1412776"/>
            <a:ext cx="1081429" cy="1008112"/>
          </a:xfrm>
          <a:prstGeom prst="roundRect">
            <a:avLst>
              <a:gd name="adj" fmla="val 16667"/>
            </a:avLst>
          </a:prstGeom>
          <a:ln>
            <a:solidFill>
              <a:srgbClr val="0070C0"/>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2292" name="Picture 4" descr="Image result for LIVRABLES"/>
          <p:cNvPicPr>
            <a:picLocks noChangeAspect="1" noChangeArrowheads="1"/>
          </p:cNvPicPr>
          <p:nvPr/>
        </p:nvPicPr>
        <p:blipFill>
          <a:blip r:embed="rId3" cstate="print"/>
          <a:srcRect/>
          <a:stretch>
            <a:fillRect/>
          </a:stretch>
        </p:blipFill>
        <p:spPr bwMode="auto">
          <a:xfrm>
            <a:off x="179512" y="116632"/>
            <a:ext cx="1152128" cy="1152128"/>
          </a:xfrm>
          <a:prstGeom prst="rect">
            <a:avLst/>
          </a:prstGeom>
          <a:noFill/>
        </p:spPr>
      </p:pic>
      <p:sp>
        <p:nvSpPr>
          <p:cNvPr id="30" name="Rectangle 29"/>
          <p:cNvSpPr/>
          <p:nvPr/>
        </p:nvSpPr>
        <p:spPr>
          <a:xfrm>
            <a:off x="971600" y="3861048"/>
            <a:ext cx="1152128" cy="93610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r>
              <a:rPr lang="fr-FR" sz="8800" dirty="0"/>
              <a:t> </a:t>
            </a:r>
          </a:p>
        </p:txBody>
      </p:sp>
      <p:sp>
        <p:nvSpPr>
          <p:cNvPr id="31" name="Rectangle 30"/>
          <p:cNvSpPr/>
          <p:nvPr/>
        </p:nvSpPr>
        <p:spPr>
          <a:xfrm>
            <a:off x="971600" y="4954453"/>
            <a:ext cx="1152128" cy="93610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r>
              <a:rPr lang="fr-FR" sz="8800"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06512" y="138400"/>
            <a:ext cx="6840760" cy="984885"/>
          </a:xfrm>
          <a:prstGeom prst="rect">
            <a:avLst/>
          </a:prstGeom>
          <a:noFill/>
          <a:ln>
            <a:noFill/>
          </a:ln>
        </p:spPr>
        <p:txBody>
          <a:bodyPr wrap="square">
            <a:spAutoFit/>
          </a:bodyPr>
          <a:lstStyle/>
          <a:p>
            <a:r>
              <a:rPr lang="fr-FR" sz="4000" dirty="0"/>
              <a:t>Le Guide </a:t>
            </a:r>
            <a:r>
              <a:rPr lang="fr-FR" dirty="0"/>
              <a:t>sur les mesures    et formalités du Commerce extérieur des biens</a:t>
            </a:r>
          </a:p>
        </p:txBody>
      </p:sp>
      <p:pic>
        <p:nvPicPr>
          <p:cNvPr id="7" name="Picture 4" descr="Image result for LIVRABLES"/>
          <p:cNvPicPr>
            <a:picLocks noChangeAspect="1" noChangeArrowheads="1"/>
          </p:cNvPicPr>
          <p:nvPr/>
        </p:nvPicPr>
        <p:blipFill>
          <a:blip r:embed="rId2" cstate="print"/>
          <a:srcRect/>
          <a:stretch>
            <a:fillRect/>
          </a:stretch>
        </p:blipFill>
        <p:spPr bwMode="auto">
          <a:xfrm>
            <a:off x="179512" y="116632"/>
            <a:ext cx="1152128" cy="1152128"/>
          </a:xfrm>
          <a:prstGeom prst="rect">
            <a:avLst/>
          </a:prstGeom>
          <a:noFill/>
        </p:spPr>
      </p:pic>
      <p:sp>
        <p:nvSpPr>
          <p:cNvPr id="8" name="Rectangle 7"/>
          <p:cNvSpPr/>
          <p:nvPr/>
        </p:nvSpPr>
        <p:spPr>
          <a:xfrm>
            <a:off x="2627784" y="1529247"/>
            <a:ext cx="6084000" cy="1200329"/>
          </a:xfrm>
          <a:prstGeom prst="rect">
            <a:avLst/>
          </a:prstGeom>
        </p:spPr>
        <p:txBody>
          <a:bodyPr wrap="square">
            <a:spAutoFit/>
          </a:bodyPr>
          <a:lstStyle/>
          <a:p>
            <a:pPr algn="just"/>
            <a:r>
              <a:rPr lang="fr-FR" dirty="0"/>
              <a:t>Ce guide met l’accent sur les facteurs en lien avec la facilitation des échanges, des politiques transfrontaliers, les formalités pour le commerce des marchandises ainsi que les données statistiques ;</a:t>
            </a:r>
          </a:p>
        </p:txBody>
      </p:sp>
      <p:sp>
        <p:nvSpPr>
          <p:cNvPr id="9" name="Rectangle 8"/>
          <p:cNvSpPr/>
          <p:nvPr/>
        </p:nvSpPr>
        <p:spPr>
          <a:xfrm>
            <a:off x="2627784" y="3194392"/>
            <a:ext cx="6084000" cy="1242720"/>
          </a:xfrm>
          <a:prstGeom prst="rect">
            <a:avLst/>
          </a:prstGeom>
        </p:spPr>
        <p:txBody>
          <a:bodyPr wrap="square">
            <a:spAutoFit/>
          </a:bodyPr>
          <a:lstStyle/>
          <a:p>
            <a:pPr algn="just"/>
            <a:r>
              <a:rPr lang="fr-FR" dirty="0"/>
              <a:t>II contient les mesures sur les politiques et formalités à l’importation et à l’exportation ainsi que les indicateurs de performance de la facilitation des échanges de Djibouti ;</a:t>
            </a:r>
          </a:p>
        </p:txBody>
      </p:sp>
      <p:sp>
        <p:nvSpPr>
          <p:cNvPr id="10" name="Rectangle 9"/>
          <p:cNvSpPr/>
          <p:nvPr/>
        </p:nvSpPr>
        <p:spPr>
          <a:xfrm>
            <a:off x="2627784" y="4748951"/>
            <a:ext cx="6084000" cy="1200329"/>
          </a:xfrm>
          <a:prstGeom prst="rect">
            <a:avLst/>
          </a:prstGeom>
        </p:spPr>
        <p:txBody>
          <a:bodyPr wrap="square">
            <a:spAutoFit/>
          </a:bodyPr>
          <a:lstStyle/>
          <a:p>
            <a:pPr algn="just"/>
            <a:r>
              <a:rPr lang="fr-FR" dirty="0"/>
              <a:t>II contient les mesures sur les politiques et formalités à l’importation et à l’exportation ainsi que les indicateurs de performance de la facilitation des échanges de Djibouti ;</a:t>
            </a:r>
          </a:p>
        </p:txBody>
      </p:sp>
      <p:pic>
        <p:nvPicPr>
          <p:cNvPr id="34818" name="Picture 2" descr="Résultat de recherche d'images pour &quot;DEFINITION&quot;"/>
          <p:cNvPicPr>
            <a:picLocks noChangeAspect="1" noChangeArrowheads="1"/>
          </p:cNvPicPr>
          <p:nvPr/>
        </p:nvPicPr>
        <p:blipFill>
          <a:blip r:embed="rId3" cstate="print"/>
          <a:srcRect/>
          <a:stretch>
            <a:fillRect/>
          </a:stretch>
        </p:blipFill>
        <p:spPr bwMode="auto">
          <a:xfrm>
            <a:off x="1403648" y="1601255"/>
            <a:ext cx="1152128" cy="1134465"/>
          </a:xfrm>
          <a:prstGeom prst="rect">
            <a:avLst/>
          </a:prstGeom>
          <a:noFill/>
        </p:spPr>
      </p:pic>
      <p:pic>
        <p:nvPicPr>
          <p:cNvPr id="34820" name="Picture 4" descr="Résultat de recherche d'images pour &quot;CONTENU&quot;"/>
          <p:cNvPicPr>
            <a:picLocks noChangeAspect="1" noChangeArrowheads="1"/>
          </p:cNvPicPr>
          <p:nvPr/>
        </p:nvPicPr>
        <p:blipFill>
          <a:blip r:embed="rId4" cstate="print"/>
          <a:srcRect/>
          <a:stretch>
            <a:fillRect/>
          </a:stretch>
        </p:blipFill>
        <p:spPr bwMode="auto">
          <a:xfrm rot="-5400000">
            <a:off x="1403648" y="3304904"/>
            <a:ext cx="1008112" cy="1008112"/>
          </a:xfrm>
          <a:prstGeom prst="rect">
            <a:avLst/>
          </a:prstGeom>
          <a:noFill/>
        </p:spPr>
      </p:pic>
      <p:pic>
        <p:nvPicPr>
          <p:cNvPr id="34822" name="Picture 6" descr="Résultat de recherche d'images pour &quot;FORMALITE&quot;"/>
          <p:cNvPicPr>
            <a:picLocks noChangeAspect="1" noChangeArrowheads="1"/>
          </p:cNvPicPr>
          <p:nvPr/>
        </p:nvPicPr>
        <p:blipFill>
          <a:blip r:embed="rId5" cstate="print"/>
          <a:srcRect/>
          <a:stretch>
            <a:fillRect/>
          </a:stretch>
        </p:blipFill>
        <p:spPr bwMode="auto">
          <a:xfrm>
            <a:off x="1403648" y="4815911"/>
            <a:ext cx="1152128" cy="1065719"/>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5311</TotalTime>
  <Words>1576</Words>
  <Application>Microsoft Office PowerPoint</Application>
  <PresentationFormat>On-screen Show (4:3)</PresentationFormat>
  <Paragraphs>209</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Century Schoolbook</vt:lpstr>
      <vt:lpstr>Verdana</vt:lpstr>
      <vt:lpstr>Wingdings</vt:lpstr>
      <vt:lpstr>Wingdings 2</vt:lpstr>
      <vt:lpstr>Oriel</vt:lpstr>
      <vt:lpstr>Partage des connaissances de djibouti sur la mise en oeuvre de l’accord de l’omc sur la facilitation des echanges  </vt:lpstr>
      <vt:lpstr>Plan de la presentation</vt:lpstr>
      <vt:lpstr>I. Introduction</vt:lpstr>
      <vt:lpstr>I. CONTEXTES</vt:lpstr>
      <vt:lpstr>ii. Démarches d’assistance technique</vt:lpstr>
      <vt:lpstr>PowerPoint Presentation</vt:lpstr>
      <vt:lpstr>Les livrables</vt:lpstr>
      <vt:lpstr>Les livrables</vt:lpstr>
      <vt:lpstr>PowerPoint Presentation</vt:lpstr>
      <vt:lpstr>Inventaire et harmonisation des besoins en lien avec l’afe</vt:lpstr>
      <vt:lpstr>PLAN D’ACTION QUIQUENAL</vt:lpstr>
      <vt:lpstr>Guide sur le commerce extéreur</vt:lpstr>
      <vt:lpstr>Inventaire et harmonisation des besoins en lien avec l’afe</vt:lpstr>
      <vt:lpstr>La notification  de djibouti a l’afe </vt:lpstr>
      <vt:lpstr>CATEGORIE C</vt:lpstr>
      <vt:lpstr>( Suites)</vt:lpstr>
      <vt:lpstr>CATEGORIE B</vt:lpstr>
      <vt:lpstr>CATEGORIE A</vt:lpstr>
      <vt:lpstr>CATEGORIE A</vt:lpstr>
      <vt:lpstr>VI. LECONS TIREES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 DE RENFORCEMENT DE CAPACITES SUR LES INSTRUMENTS DE FACILITATION DU TRANSPORT EN TRANSITE ET LES POSTE-FRONTIERE A GUICHET UNIQUE</dc:title>
  <dc:creator>Laptop HP</dc:creator>
  <cp:lastModifiedBy>Ahmed NDYESHOBOLA</cp:lastModifiedBy>
  <cp:revision>207</cp:revision>
  <dcterms:created xsi:type="dcterms:W3CDTF">2019-10-08T19:21:41Z</dcterms:created>
  <dcterms:modified xsi:type="dcterms:W3CDTF">2020-01-30T08:21:08Z</dcterms:modified>
</cp:coreProperties>
</file>